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theme/theme1.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7" r:id="rId6"/>
    <p:sldId id="266" r:id="rId7"/>
    <p:sldId id="261" r:id="rId8"/>
    <p:sldId id="265" r:id="rId9"/>
    <p:sldId id="268" r:id="rId10"/>
    <p:sldId id="270" r:id="rId11"/>
    <p:sldId id="269"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EAB"/>
    <a:srgbClr val="EF413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77" autoAdjust="0"/>
    <p:restoredTop sz="94709" autoAdjust="0"/>
  </p:normalViewPr>
  <p:slideViewPr>
    <p:cSldViewPr>
      <p:cViewPr varScale="1">
        <p:scale>
          <a:sx n="87" d="100"/>
          <a:sy n="87" d="100"/>
        </p:scale>
        <p:origin x="1086"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15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Z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ZA"/>
          </a:p>
        </p:txBody>
      </p:sp>
      <p:sp>
        <p:nvSpPr>
          <p:cNvPr id="4" name="Date Placeholder 3"/>
          <p:cNvSpPr>
            <a:spLocks noGrp="1"/>
          </p:cNvSpPr>
          <p:nvPr>
            <p:ph type="dt" sz="half" idx="10"/>
          </p:nvPr>
        </p:nvSpPr>
        <p:spPr/>
        <p:txBody>
          <a:bodyPr/>
          <a:lstStyle/>
          <a:p>
            <a:fld id="{5D0F2C91-E7E2-4467-BBAA-C8524AA03502}" type="datetimeFigureOut">
              <a:rPr lang="en-ZA" smtClean="0"/>
              <a:t>2015/07/29</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1728C26C-976F-4081-B425-622BBA7B1EB3}" type="slidenum">
              <a:rPr lang="en-ZA" smtClean="0"/>
              <a:t>‹#›</a:t>
            </a:fld>
            <a:endParaRPr lang="en-ZA"/>
          </a:p>
        </p:txBody>
      </p:sp>
    </p:spTree>
    <p:extLst>
      <p:ext uri="{BB962C8B-B14F-4D97-AF65-F5344CB8AC3E}">
        <p14:creationId xmlns:p14="http://schemas.microsoft.com/office/powerpoint/2010/main" val="41748760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5D0F2C91-E7E2-4467-BBAA-C8524AA03502}" type="datetimeFigureOut">
              <a:rPr lang="en-ZA" smtClean="0"/>
              <a:t>2015/07/29</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1728C26C-976F-4081-B425-622BBA7B1EB3}" type="slidenum">
              <a:rPr lang="en-ZA" smtClean="0"/>
              <a:t>‹#›</a:t>
            </a:fld>
            <a:endParaRPr lang="en-ZA"/>
          </a:p>
        </p:txBody>
      </p:sp>
    </p:spTree>
    <p:extLst>
      <p:ext uri="{BB962C8B-B14F-4D97-AF65-F5344CB8AC3E}">
        <p14:creationId xmlns:p14="http://schemas.microsoft.com/office/powerpoint/2010/main" val="22856117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Z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5D0F2C91-E7E2-4467-BBAA-C8524AA03502}" type="datetimeFigureOut">
              <a:rPr lang="en-ZA" smtClean="0"/>
              <a:t>2015/07/29</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1728C26C-976F-4081-B425-622BBA7B1EB3}" type="slidenum">
              <a:rPr lang="en-ZA" smtClean="0"/>
              <a:t>‹#›</a:t>
            </a:fld>
            <a:endParaRPr lang="en-ZA"/>
          </a:p>
        </p:txBody>
      </p:sp>
    </p:spTree>
    <p:extLst>
      <p:ext uri="{BB962C8B-B14F-4D97-AF65-F5344CB8AC3E}">
        <p14:creationId xmlns:p14="http://schemas.microsoft.com/office/powerpoint/2010/main" val="32234947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5D0F2C91-E7E2-4467-BBAA-C8524AA03502}" type="datetimeFigureOut">
              <a:rPr lang="en-ZA" smtClean="0"/>
              <a:t>2015/07/29</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1728C26C-976F-4081-B425-622BBA7B1EB3}" type="slidenum">
              <a:rPr lang="en-ZA" smtClean="0"/>
              <a:t>‹#›</a:t>
            </a:fld>
            <a:endParaRPr lang="en-ZA"/>
          </a:p>
        </p:txBody>
      </p:sp>
    </p:spTree>
    <p:extLst>
      <p:ext uri="{BB962C8B-B14F-4D97-AF65-F5344CB8AC3E}">
        <p14:creationId xmlns:p14="http://schemas.microsoft.com/office/powerpoint/2010/main" val="624378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Z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D0F2C91-E7E2-4467-BBAA-C8524AA03502}" type="datetimeFigureOut">
              <a:rPr lang="en-ZA" smtClean="0"/>
              <a:t>2015/07/29</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1728C26C-976F-4081-B425-622BBA7B1EB3}" type="slidenum">
              <a:rPr lang="en-ZA" smtClean="0"/>
              <a:t>‹#›</a:t>
            </a:fld>
            <a:endParaRPr lang="en-ZA"/>
          </a:p>
        </p:txBody>
      </p:sp>
    </p:spTree>
    <p:extLst>
      <p:ext uri="{BB962C8B-B14F-4D97-AF65-F5344CB8AC3E}">
        <p14:creationId xmlns:p14="http://schemas.microsoft.com/office/powerpoint/2010/main" val="27275174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Date Placeholder 4"/>
          <p:cNvSpPr>
            <a:spLocks noGrp="1"/>
          </p:cNvSpPr>
          <p:nvPr>
            <p:ph type="dt" sz="half" idx="10"/>
          </p:nvPr>
        </p:nvSpPr>
        <p:spPr/>
        <p:txBody>
          <a:bodyPr/>
          <a:lstStyle/>
          <a:p>
            <a:fld id="{5D0F2C91-E7E2-4467-BBAA-C8524AA03502}" type="datetimeFigureOut">
              <a:rPr lang="en-ZA" smtClean="0"/>
              <a:t>2015/07/29</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1728C26C-976F-4081-B425-622BBA7B1EB3}" type="slidenum">
              <a:rPr lang="en-ZA" smtClean="0"/>
              <a:t>‹#›</a:t>
            </a:fld>
            <a:endParaRPr lang="en-ZA"/>
          </a:p>
        </p:txBody>
      </p:sp>
    </p:spTree>
    <p:extLst>
      <p:ext uri="{BB962C8B-B14F-4D97-AF65-F5344CB8AC3E}">
        <p14:creationId xmlns:p14="http://schemas.microsoft.com/office/powerpoint/2010/main" val="32610031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Z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7" name="Date Placeholder 6"/>
          <p:cNvSpPr>
            <a:spLocks noGrp="1"/>
          </p:cNvSpPr>
          <p:nvPr>
            <p:ph type="dt" sz="half" idx="10"/>
          </p:nvPr>
        </p:nvSpPr>
        <p:spPr/>
        <p:txBody>
          <a:bodyPr/>
          <a:lstStyle/>
          <a:p>
            <a:fld id="{5D0F2C91-E7E2-4467-BBAA-C8524AA03502}" type="datetimeFigureOut">
              <a:rPr lang="en-ZA" smtClean="0"/>
              <a:t>2015/07/29</a:t>
            </a:fld>
            <a:endParaRPr lang="en-ZA"/>
          </a:p>
        </p:txBody>
      </p:sp>
      <p:sp>
        <p:nvSpPr>
          <p:cNvPr id="8" name="Footer Placeholder 7"/>
          <p:cNvSpPr>
            <a:spLocks noGrp="1"/>
          </p:cNvSpPr>
          <p:nvPr>
            <p:ph type="ftr" sz="quarter" idx="11"/>
          </p:nvPr>
        </p:nvSpPr>
        <p:spPr/>
        <p:txBody>
          <a:bodyPr/>
          <a:lstStyle/>
          <a:p>
            <a:endParaRPr lang="en-ZA"/>
          </a:p>
        </p:txBody>
      </p:sp>
      <p:sp>
        <p:nvSpPr>
          <p:cNvPr id="9" name="Slide Number Placeholder 8"/>
          <p:cNvSpPr>
            <a:spLocks noGrp="1"/>
          </p:cNvSpPr>
          <p:nvPr>
            <p:ph type="sldNum" sz="quarter" idx="12"/>
          </p:nvPr>
        </p:nvSpPr>
        <p:spPr/>
        <p:txBody>
          <a:bodyPr/>
          <a:lstStyle/>
          <a:p>
            <a:fld id="{1728C26C-976F-4081-B425-622BBA7B1EB3}" type="slidenum">
              <a:rPr lang="en-ZA" smtClean="0"/>
              <a:t>‹#›</a:t>
            </a:fld>
            <a:endParaRPr lang="en-ZA"/>
          </a:p>
        </p:txBody>
      </p:sp>
    </p:spTree>
    <p:extLst>
      <p:ext uri="{BB962C8B-B14F-4D97-AF65-F5344CB8AC3E}">
        <p14:creationId xmlns:p14="http://schemas.microsoft.com/office/powerpoint/2010/main" val="4220423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Date Placeholder 2"/>
          <p:cNvSpPr>
            <a:spLocks noGrp="1"/>
          </p:cNvSpPr>
          <p:nvPr>
            <p:ph type="dt" sz="half" idx="10"/>
          </p:nvPr>
        </p:nvSpPr>
        <p:spPr/>
        <p:txBody>
          <a:bodyPr/>
          <a:lstStyle/>
          <a:p>
            <a:fld id="{5D0F2C91-E7E2-4467-BBAA-C8524AA03502}" type="datetimeFigureOut">
              <a:rPr lang="en-ZA" smtClean="0"/>
              <a:t>2015/07/29</a:t>
            </a:fld>
            <a:endParaRPr lang="en-ZA"/>
          </a:p>
        </p:txBody>
      </p:sp>
      <p:sp>
        <p:nvSpPr>
          <p:cNvPr id="4" name="Footer Placeholder 3"/>
          <p:cNvSpPr>
            <a:spLocks noGrp="1"/>
          </p:cNvSpPr>
          <p:nvPr>
            <p:ph type="ftr" sz="quarter" idx="11"/>
          </p:nvPr>
        </p:nvSpPr>
        <p:spPr/>
        <p:txBody>
          <a:bodyPr/>
          <a:lstStyle/>
          <a:p>
            <a:endParaRPr lang="en-ZA"/>
          </a:p>
        </p:txBody>
      </p:sp>
      <p:sp>
        <p:nvSpPr>
          <p:cNvPr id="5" name="Slide Number Placeholder 4"/>
          <p:cNvSpPr>
            <a:spLocks noGrp="1"/>
          </p:cNvSpPr>
          <p:nvPr>
            <p:ph type="sldNum" sz="quarter" idx="12"/>
          </p:nvPr>
        </p:nvSpPr>
        <p:spPr/>
        <p:txBody>
          <a:bodyPr/>
          <a:lstStyle/>
          <a:p>
            <a:fld id="{1728C26C-976F-4081-B425-622BBA7B1EB3}" type="slidenum">
              <a:rPr lang="en-ZA" smtClean="0"/>
              <a:t>‹#›</a:t>
            </a:fld>
            <a:endParaRPr lang="en-ZA"/>
          </a:p>
        </p:txBody>
      </p:sp>
    </p:spTree>
    <p:extLst>
      <p:ext uri="{BB962C8B-B14F-4D97-AF65-F5344CB8AC3E}">
        <p14:creationId xmlns:p14="http://schemas.microsoft.com/office/powerpoint/2010/main" val="33698051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0F2C91-E7E2-4467-BBAA-C8524AA03502}" type="datetimeFigureOut">
              <a:rPr lang="en-ZA" smtClean="0"/>
              <a:t>2015/07/29</a:t>
            </a:fld>
            <a:endParaRPr lang="en-ZA"/>
          </a:p>
        </p:txBody>
      </p:sp>
      <p:sp>
        <p:nvSpPr>
          <p:cNvPr id="3" name="Footer Placeholder 2"/>
          <p:cNvSpPr>
            <a:spLocks noGrp="1"/>
          </p:cNvSpPr>
          <p:nvPr>
            <p:ph type="ftr" sz="quarter" idx="11"/>
          </p:nvPr>
        </p:nvSpPr>
        <p:spPr/>
        <p:txBody>
          <a:bodyPr/>
          <a:lstStyle/>
          <a:p>
            <a:endParaRPr lang="en-ZA"/>
          </a:p>
        </p:txBody>
      </p:sp>
      <p:sp>
        <p:nvSpPr>
          <p:cNvPr id="4" name="Slide Number Placeholder 3"/>
          <p:cNvSpPr>
            <a:spLocks noGrp="1"/>
          </p:cNvSpPr>
          <p:nvPr>
            <p:ph type="sldNum" sz="quarter" idx="12"/>
          </p:nvPr>
        </p:nvSpPr>
        <p:spPr/>
        <p:txBody>
          <a:bodyPr/>
          <a:lstStyle/>
          <a:p>
            <a:fld id="{1728C26C-976F-4081-B425-622BBA7B1EB3}" type="slidenum">
              <a:rPr lang="en-ZA" smtClean="0"/>
              <a:t>‹#›</a:t>
            </a:fld>
            <a:endParaRPr lang="en-ZA"/>
          </a:p>
        </p:txBody>
      </p:sp>
    </p:spTree>
    <p:extLst>
      <p:ext uri="{BB962C8B-B14F-4D97-AF65-F5344CB8AC3E}">
        <p14:creationId xmlns:p14="http://schemas.microsoft.com/office/powerpoint/2010/main" val="17780912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Z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0F2C91-E7E2-4467-BBAA-C8524AA03502}" type="datetimeFigureOut">
              <a:rPr lang="en-ZA" smtClean="0"/>
              <a:t>2015/07/29</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1728C26C-976F-4081-B425-622BBA7B1EB3}" type="slidenum">
              <a:rPr lang="en-ZA" smtClean="0"/>
              <a:t>‹#›</a:t>
            </a:fld>
            <a:endParaRPr lang="en-ZA"/>
          </a:p>
        </p:txBody>
      </p:sp>
    </p:spTree>
    <p:extLst>
      <p:ext uri="{BB962C8B-B14F-4D97-AF65-F5344CB8AC3E}">
        <p14:creationId xmlns:p14="http://schemas.microsoft.com/office/powerpoint/2010/main" val="13083438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Z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0F2C91-E7E2-4467-BBAA-C8524AA03502}" type="datetimeFigureOut">
              <a:rPr lang="en-ZA" smtClean="0"/>
              <a:t>2015/07/29</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1728C26C-976F-4081-B425-622BBA7B1EB3}" type="slidenum">
              <a:rPr lang="en-ZA" smtClean="0"/>
              <a:t>‹#›</a:t>
            </a:fld>
            <a:endParaRPr lang="en-ZA"/>
          </a:p>
        </p:txBody>
      </p:sp>
    </p:spTree>
    <p:extLst>
      <p:ext uri="{BB962C8B-B14F-4D97-AF65-F5344CB8AC3E}">
        <p14:creationId xmlns:p14="http://schemas.microsoft.com/office/powerpoint/2010/main" val="2334884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Z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0F2C91-E7E2-4467-BBAA-C8524AA03502}" type="datetimeFigureOut">
              <a:rPr lang="en-ZA" smtClean="0"/>
              <a:t>2015/07/29</a:t>
            </a:fld>
            <a:endParaRPr lang="en-Z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28C26C-976F-4081-B425-622BBA7B1EB3}" type="slidenum">
              <a:rPr lang="en-ZA" smtClean="0"/>
              <a:t>‹#›</a:t>
            </a:fld>
            <a:endParaRPr lang="en-ZA"/>
          </a:p>
        </p:txBody>
      </p:sp>
    </p:spTree>
    <p:extLst>
      <p:ext uri="{BB962C8B-B14F-4D97-AF65-F5344CB8AC3E}">
        <p14:creationId xmlns:p14="http://schemas.microsoft.com/office/powerpoint/2010/main" val="36285821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ZA" b="1" dirty="0" smtClean="0">
                <a:solidFill>
                  <a:srgbClr val="005EAB"/>
                </a:solidFill>
                <a:latin typeface="Times New Roman" panose="02020603050405020304" pitchFamily="18" charset="0"/>
                <a:cs typeface="Times New Roman" panose="02020603050405020304" pitchFamily="18" charset="0"/>
              </a:rPr>
              <a:t>SADCMET</a:t>
            </a:r>
            <a:endParaRPr lang="en-ZA" b="1" dirty="0">
              <a:solidFill>
                <a:srgbClr val="005EAB"/>
              </a:solidFill>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p:txBody>
          <a:bodyPr>
            <a:normAutofit fontScale="85000" lnSpcReduction="20000"/>
          </a:bodyPr>
          <a:lstStyle/>
          <a:p>
            <a:r>
              <a:rPr lang="en-ZA" b="1" dirty="0" smtClean="0">
                <a:solidFill>
                  <a:srgbClr val="EF413D"/>
                </a:solidFill>
                <a:latin typeface="Times New Roman" panose="02020603050405020304" pitchFamily="18" charset="0"/>
                <a:cs typeface="Times New Roman" panose="02020603050405020304" pitchFamily="18" charset="0"/>
              </a:rPr>
              <a:t>Presented by:</a:t>
            </a:r>
          </a:p>
          <a:p>
            <a:r>
              <a:rPr lang="en-ZA" b="1" dirty="0" smtClean="0">
                <a:solidFill>
                  <a:srgbClr val="EF413D"/>
                </a:solidFill>
                <a:latin typeface="Times New Roman" panose="02020603050405020304" pitchFamily="18" charset="0"/>
                <a:cs typeface="Times New Roman" panose="02020603050405020304" pitchFamily="18" charset="0"/>
              </a:rPr>
              <a:t>Mr </a:t>
            </a:r>
            <a:r>
              <a:rPr lang="en-ZA" b="1" dirty="0" smtClean="0">
                <a:solidFill>
                  <a:srgbClr val="EF413D"/>
                </a:solidFill>
                <a:latin typeface="Times New Roman" panose="02020603050405020304" pitchFamily="18" charset="0"/>
                <a:cs typeface="Times New Roman" panose="02020603050405020304" pitchFamily="18" charset="0"/>
              </a:rPr>
              <a:t>Donald </a:t>
            </a:r>
            <a:r>
              <a:rPr lang="en-ZA" b="1" dirty="0" err="1" smtClean="0">
                <a:solidFill>
                  <a:srgbClr val="EF413D"/>
                </a:solidFill>
                <a:latin typeface="Times New Roman" panose="02020603050405020304" pitchFamily="18" charset="0"/>
                <a:cs typeface="Times New Roman" panose="02020603050405020304" pitchFamily="18" charset="0"/>
              </a:rPr>
              <a:t>Masuku</a:t>
            </a:r>
            <a:endParaRPr lang="en-ZA" b="1" dirty="0" smtClean="0">
              <a:solidFill>
                <a:srgbClr val="EF413D"/>
              </a:solidFill>
              <a:latin typeface="Times New Roman" panose="02020603050405020304" pitchFamily="18" charset="0"/>
              <a:cs typeface="Times New Roman" panose="02020603050405020304" pitchFamily="18" charset="0"/>
            </a:endParaRPr>
          </a:p>
          <a:p>
            <a:endParaRPr lang="en-ZA" b="1" dirty="0">
              <a:solidFill>
                <a:srgbClr val="EF413D"/>
              </a:solidFill>
              <a:latin typeface="Times New Roman" panose="02020603050405020304" pitchFamily="18" charset="0"/>
              <a:cs typeface="Times New Roman" panose="02020603050405020304" pitchFamily="18" charset="0"/>
            </a:endParaRPr>
          </a:p>
          <a:p>
            <a:r>
              <a:rPr lang="en-ZA" b="1" dirty="0" smtClean="0">
                <a:solidFill>
                  <a:srgbClr val="EF413D"/>
                </a:solidFill>
                <a:latin typeface="Times New Roman" panose="02020603050405020304" pitchFamily="18" charset="0"/>
                <a:cs typeface="Times New Roman" panose="02020603050405020304" pitchFamily="18" charset="0"/>
              </a:rPr>
              <a:t>SADCMET </a:t>
            </a:r>
            <a:r>
              <a:rPr lang="en-ZA" b="1" dirty="0" smtClean="0">
                <a:solidFill>
                  <a:srgbClr val="EF413D"/>
                </a:solidFill>
                <a:latin typeface="Times New Roman" panose="02020603050405020304" pitchFamily="18" charset="0"/>
                <a:cs typeface="Times New Roman" panose="02020603050405020304" pitchFamily="18" charset="0"/>
              </a:rPr>
              <a:t>RC</a:t>
            </a:r>
            <a:endParaRPr lang="en-ZA" b="1" dirty="0">
              <a:solidFill>
                <a:srgbClr val="EF413D"/>
              </a:solidFill>
              <a:latin typeface="Times New Roman" panose="02020603050405020304" pitchFamily="18" charset="0"/>
              <a:cs typeface="Times New Roman" panose="02020603050405020304" pitchFamily="18" charset="0"/>
            </a:endParaRPr>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t="1276" r="398"/>
          <a:stretch/>
        </p:blipFill>
        <p:spPr bwMode="auto">
          <a:xfrm>
            <a:off x="0" y="0"/>
            <a:ext cx="9144000" cy="197286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4"/>
          <p:cNvPicPr>
            <a:picLocks noChangeAspect="1"/>
          </p:cNvPicPr>
          <p:nvPr/>
        </p:nvPicPr>
        <p:blipFill rotWithShape="1">
          <a:blip r:embed="rId3">
            <a:extLst>
              <a:ext uri="{28A0092B-C50C-407E-A947-70E740481C1C}">
                <a14:useLocalDpi xmlns:a14="http://schemas.microsoft.com/office/drawing/2010/main" val="0"/>
              </a:ext>
            </a:extLst>
          </a:blip>
          <a:srcRect l="658"/>
          <a:stretch/>
        </p:blipFill>
        <p:spPr>
          <a:xfrm rot="10800000">
            <a:off x="-824" y="6025743"/>
            <a:ext cx="9144824" cy="832258"/>
          </a:xfrm>
          <a:prstGeom prst="rect">
            <a:avLst/>
          </a:prstGeom>
        </p:spPr>
      </p:pic>
    </p:spTree>
    <p:extLst>
      <p:ext uri="{BB962C8B-B14F-4D97-AF65-F5344CB8AC3E}">
        <p14:creationId xmlns:p14="http://schemas.microsoft.com/office/powerpoint/2010/main" val="35259787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824" y="0"/>
            <a:ext cx="9144824" cy="6858001"/>
            <a:chOff x="-824" y="0"/>
            <a:chExt cx="9144824" cy="6858001"/>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l="658"/>
            <a:stretch/>
          </p:blipFill>
          <p:spPr>
            <a:xfrm rot="10800000">
              <a:off x="-824" y="6025743"/>
              <a:ext cx="9144824" cy="832258"/>
            </a:xfrm>
            <a:prstGeom prst="rect">
              <a:avLst/>
            </a:prstGeom>
          </p:spPr>
        </p:pic>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0800000">
              <a:off x="-824" y="0"/>
              <a:ext cx="9144000" cy="83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8" name="TextBox 7"/>
          <p:cNvSpPr txBox="1"/>
          <p:nvPr/>
        </p:nvSpPr>
        <p:spPr>
          <a:xfrm>
            <a:off x="143096" y="1268759"/>
            <a:ext cx="8856984" cy="8525411"/>
          </a:xfrm>
          <a:prstGeom prst="rect">
            <a:avLst/>
          </a:prstGeom>
          <a:ln>
            <a:noFill/>
          </a:ln>
        </p:spPr>
        <p:style>
          <a:lnRef idx="2">
            <a:schemeClr val="accent2"/>
          </a:lnRef>
          <a:fillRef idx="1001">
            <a:schemeClr val="lt1"/>
          </a:fillRef>
          <a:effectRef idx="0">
            <a:schemeClr val="accent2"/>
          </a:effectRef>
          <a:fontRef idx="minor">
            <a:schemeClr val="dk1"/>
          </a:fontRef>
        </p:style>
        <p:txBody>
          <a:bodyPr wrap="square" rtlCol="0">
            <a:spAutoFit/>
          </a:bodyPr>
          <a:lstStyle/>
          <a:p>
            <a:pPr marL="285750" indent="-285750">
              <a:buFont typeface="Arial" panose="020B0604020202020204" pitchFamily="34" charset="0"/>
              <a:buChar char="•"/>
            </a:pPr>
            <a:r>
              <a:rPr lang="en-ZA" sz="2000" dirty="0" smtClean="0">
                <a:latin typeface="Calibri" panose="020F0502020204030204" pitchFamily="34" charset="0"/>
                <a:cs typeface="Times New Roman" panose="02020603050405020304" pitchFamily="18" charset="0"/>
              </a:rPr>
              <a:t>SADCMET held CMC workshop for the 6 associate of the CGPM in the areas of temperature and mass. The workshop was attended by 12 participants in Pretoria South Africa in May 2015. The project is supported through funding from PTB.</a:t>
            </a:r>
            <a:endParaRPr lang="en-ZA" sz="2000" dirty="0">
              <a:latin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en-ZA" sz="2000" dirty="0" smtClean="0">
              <a:latin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ZA" sz="2000" dirty="0" smtClean="0">
                <a:latin typeface="Calibri" panose="020F0502020204030204" pitchFamily="34" charset="0"/>
                <a:cs typeface="Times New Roman" panose="02020603050405020304" pitchFamily="18" charset="0"/>
              </a:rPr>
              <a:t>Training was provided in the preparation and submission of CMCs and several recommendations were made particularly in terms of quality system and measurement comparisons to support the CMCs. and </a:t>
            </a:r>
          </a:p>
          <a:p>
            <a:pPr marL="285750" indent="-285750">
              <a:buFont typeface="Arial" panose="020B0604020202020204" pitchFamily="34" charset="0"/>
              <a:buChar char="•"/>
            </a:pPr>
            <a:endParaRPr lang="en-ZA" sz="2000" dirty="0">
              <a:latin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ZA" sz="2000" dirty="0" smtClean="0">
                <a:latin typeface="Calibri" panose="020F0502020204030204" pitchFamily="34" charset="0"/>
                <a:cs typeface="Times New Roman" panose="02020603050405020304" pitchFamily="18" charset="0"/>
              </a:rPr>
              <a:t>The next phase of the project is on-site visit to 6 NMIs to be conducted primarily appreciate technical capabilities and to establish any gaps that needed to be addressed. In addition the 6 NMIs will submit their QS to the AFRIMETS TC-QS for review.</a:t>
            </a:r>
            <a:endParaRPr lang="en-ZA" sz="2000" dirty="0" smtClean="0">
              <a:latin typeface="Calibri" panose="020F0502020204030204" pitchFamily="34" charset="0"/>
              <a:cs typeface="Times New Roman" panose="02020603050405020304" pitchFamily="18" charset="0"/>
            </a:endParaRPr>
          </a:p>
          <a:p>
            <a:endParaRPr lang="en-ZA" dirty="0"/>
          </a:p>
          <a:p>
            <a:endParaRPr lang="en-ZA" dirty="0" smtClean="0"/>
          </a:p>
          <a:p>
            <a:endParaRPr lang="en-ZA" dirty="0"/>
          </a:p>
          <a:p>
            <a:endParaRPr lang="en-ZA" dirty="0" smtClean="0"/>
          </a:p>
          <a:p>
            <a:endParaRPr lang="en-ZA" dirty="0"/>
          </a:p>
          <a:p>
            <a:endParaRPr lang="en-ZA" dirty="0" smtClean="0"/>
          </a:p>
          <a:p>
            <a:endParaRPr lang="en-ZA" dirty="0" smtClean="0"/>
          </a:p>
          <a:p>
            <a:endParaRPr lang="en-ZA" dirty="0"/>
          </a:p>
          <a:p>
            <a:endParaRPr lang="en-ZA" dirty="0" smtClean="0"/>
          </a:p>
          <a:p>
            <a:endParaRPr lang="en-ZA" dirty="0"/>
          </a:p>
          <a:p>
            <a:endParaRPr lang="en-ZA" dirty="0" smtClean="0"/>
          </a:p>
          <a:p>
            <a:endParaRPr lang="en-ZA" dirty="0"/>
          </a:p>
          <a:p>
            <a:endParaRPr lang="en-ZA" dirty="0" smtClean="0"/>
          </a:p>
          <a:p>
            <a:endParaRPr lang="en-ZA" dirty="0"/>
          </a:p>
          <a:p>
            <a:endParaRPr lang="en-ZA" dirty="0" smtClean="0"/>
          </a:p>
          <a:p>
            <a:r>
              <a:rPr lang="en-ZA" dirty="0">
                <a:solidFill>
                  <a:schemeClr val="bg1"/>
                </a:solidFill>
              </a:rPr>
              <a:t>.</a:t>
            </a:r>
          </a:p>
        </p:txBody>
      </p:sp>
      <p:sp>
        <p:nvSpPr>
          <p:cNvPr id="11" name="Subtitle 2"/>
          <p:cNvSpPr>
            <a:spLocks noGrp="1"/>
          </p:cNvSpPr>
          <p:nvPr>
            <p:ph type="subTitle" idx="1"/>
          </p:nvPr>
        </p:nvSpPr>
        <p:spPr>
          <a:xfrm>
            <a:off x="132868" y="788557"/>
            <a:ext cx="8867212" cy="480202"/>
          </a:xfrm>
        </p:spPr>
        <p:txBody>
          <a:bodyPr>
            <a:normAutofit/>
          </a:bodyPr>
          <a:lstStyle/>
          <a:p>
            <a:pPr algn="l"/>
            <a:r>
              <a:rPr lang="en-ZA" sz="2400" b="1" dirty="0" smtClean="0">
                <a:solidFill>
                  <a:srgbClr val="005EAB"/>
                </a:solidFill>
                <a:latin typeface="Calibri" panose="020F0502020204030204" pitchFamily="34" charset="0"/>
                <a:cs typeface="Times New Roman" panose="02020603050405020304" pitchFamily="18" charset="0"/>
              </a:rPr>
              <a:t>SADCMET CMC Preparation Project</a:t>
            </a:r>
            <a:endParaRPr lang="en-ZA" sz="2400" b="1" dirty="0">
              <a:solidFill>
                <a:srgbClr val="005EAB"/>
              </a:solidFill>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783663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824" y="0"/>
            <a:ext cx="9144824" cy="6858001"/>
            <a:chOff x="-824" y="0"/>
            <a:chExt cx="9144824" cy="6858001"/>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l="658"/>
            <a:stretch/>
          </p:blipFill>
          <p:spPr>
            <a:xfrm rot="10800000">
              <a:off x="-824" y="6025743"/>
              <a:ext cx="9144824" cy="832258"/>
            </a:xfrm>
            <a:prstGeom prst="rect">
              <a:avLst/>
            </a:prstGeom>
          </p:spPr>
        </p:pic>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0800000">
              <a:off x="-824" y="0"/>
              <a:ext cx="9144000" cy="83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8" name="TextBox 7"/>
          <p:cNvSpPr txBox="1"/>
          <p:nvPr/>
        </p:nvSpPr>
        <p:spPr>
          <a:xfrm>
            <a:off x="143096" y="1268759"/>
            <a:ext cx="8856984" cy="2677656"/>
          </a:xfrm>
          <a:prstGeom prst="rect">
            <a:avLst/>
          </a:prstGeom>
          <a:ln>
            <a:noFill/>
          </a:ln>
        </p:spPr>
        <p:style>
          <a:lnRef idx="2">
            <a:schemeClr val="accent2"/>
          </a:lnRef>
          <a:fillRef idx="1001">
            <a:schemeClr val="lt1"/>
          </a:fillRef>
          <a:effectRef idx="0">
            <a:schemeClr val="accent2"/>
          </a:effectRef>
          <a:fontRef idx="minor">
            <a:schemeClr val="dk1"/>
          </a:fontRef>
        </p:style>
        <p:txBody>
          <a:bodyPr wrap="square" rtlCol="0">
            <a:spAutoFit/>
          </a:bodyPr>
          <a:lstStyle/>
          <a:p>
            <a:pPr marL="285750" indent="-285750">
              <a:buFont typeface="Arial" pitchFamily="34" charset="0"/>
              <a:buChar char="•"/>
            </a:pPr>
            <a:endParaRPr lang="en-ZA" sz="2400" dirty="0" smtClean="0">
              <a:cs typeface="Times New Roman" panose="02020603050405020304" pitchFamily="18" charset="0"/>
            </a:endParaRPr>
          </a:p>
          <a:p>
            <a:endParaRPr lang="en-ZA" sz="2400" dirty="0" smtClean="0">
              <a:cs typeface="Times New Roman" panose="02020603050405020304" pitchFamily="18" charset="0"/>
            </a:endParaRPr>
          </a:p>
          <a:p>
            <a:pPr marL="285750" indent="-285750">
              <a:buFont typeface="Arial" pitchFamily="34" charset="0"/>
              <a:buChar char="•"/>
            </a:pPr>
            <a:r>
              <a:rPr lang="en-ZA" sz="2400" dirty="0" smtClean="0">
                <a:cs typeface="Times New Roman" panose="02020603050405020304" pitchFamily="18" charset="0"/>
              </a:rPr>
              <a:t>SADCMET is in the process of creating an Instrument </a:t>
            </a:r>
            <a:r>
              <a:rPr lang="en-ZA" sz="2400" dirty="0">
                <a:cs typeface="Times New Roman" panose="02020603050405020304" pitchFamily="18" charset="0"/>
              </a:rPr>
              <a:t>Bank </a:t>
            </a:r>
            <a:r>
              <a:rPr lang="en-ZA" sz="2400" dirty="0" smtClean="0">
                <a:cs typeface="Times New Roman" panose="02020603050405020304" pitchFamily="18" charset="0"/>
              </a:rPr>
              <a:t>which entails </a:t>
            </a:r>
            <a:r>
              <a:rPr lang="en-ZA" sz="2400" dirty="0">
                <a:cs typeface="Times New Roman" panose="02020603050405020304" pitchFamily="18" charset="0"/>
              </a:rPr>
              <a:t>identification and use of instruments that are no longer used by larger NMIs but still  in good condition to be used by less developing NMIs which have need for such instruments.</a:t>
            </a:r>
          </a:p>
          <a:p>
            <a:pPr marL="285750" indent="-285750">
              <a:buFont typeface="Arial" pitchFamily="34" charset="0"/>
              <a:buChar char="•"/>
            </a:pPr>
            <a:endParaRPr lang="en-ZA" sz="2400" dirty="0" smtClean="0">
              <a:cs typeface="Times New Roman" panose="02020603050405020304" pitchFamily="18" charset="0"/>
            </a:endParaRPr>
          </a:p>
        </p:txBody>
      </p:sp>
      <p:sp>
        <p:nvSpPr>
          <p:cNvPr id="11" name="Subtitle 2"/>
          <p:cNvSpPr>
            <a:spLocks noGrp="1"/>
          </p:cNvSpPr>
          <p:nvPr>
            <p:ph type="subTitle" idx="1"/>
          </p:nvPr>
        </p:nvSpPr>
        <p:spPr>
          <a:xfrm>
            <a:off x="132868" y="788557"/>
            <a:ext cx="8867212" cy="480202"/>
          </a:xfrm>
        </p:spPr>
        <p:txBody>
          <a:bodyPr>
            <a:normAutofit/>
          </a:bodyPr>
          <a:lstStyle/>
          <a:p>
            <a:pPr algn="l"/>
            <a:r>
              <a:rPr lang="en-ZA" sz="2400" b="1" dirty="0" smtClean="0">
                <a:solidFill>
                  <a:srgbClr val="005EAB"/>
                </a:solidFill>
                <a:latin typeface="Times New Roman" panose="02020603050405020304" pitchFamily="18" charset="0"/>
                <a:cs typeface="Times New Roman" panose="02020603050405020304" pitchFamily="18" charset="0"/>
              </a:rPr>
              <a:t>Plans for the next reporting period</a:t>
            </a:r>
            <a:endParaRPr lang="en-ZA" sz="2400" b="1" dirty="0">
              <a:solidFill>
                <a:srgbClr val="005EAB"/>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528059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824" y="0"/>
            <a:ext cx="9144824" cy="6858001"/>
            <a:chOff x="-824" y="0"/>
            <a:chExt cx="9144824" cy="6858001"/>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l="658"/>
            <a:stretch/>
          </p:blipFill>
          <p:spPr>
            <a:xfrm rot="10800000">
              <a:off x="-824" y="6025743"/>
              <a:ext cx="9144824" cy="832258"/>
            </a:xfrm>
            <a:prstGeom prst="rect">
              <a:avLst/>
            </a:prstGeom>
          </p:spPr>
        </p:pic>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0800000">
              <a:off x="-824" y="0"/>
              <a:ext cx="9144000" cy="83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8" name="TextBox 7"/>
          <p:cNvSpPr txBox="1"/>
          <p:nvPr/>
        </p:nvSpPr>
        <p:spPr>
          <a:xfrm>
            <a:off x="143096" y="1268759"/>
            <a:ext cx="8856984" cy="4524315"/>
          </a:xfrm>
          <a:prstGeom prst="rect">
            <a:avLst/>
          </a:prstGeom>
          <a:ln>
            <a:noFill/>
          </a:ln>
        </p:spPr>
        <p:style>
          <a:lnRef idx="2">
            <a:schemeClr val="accent2"/>
          </a:lnRef>
          <a:fillRef idx="1001">
            <a:schemeClr val="lt1"/>
          </a:fillRef>
          <a:effectRef idx="0">
            <a:schemeClr val="accent2"/>
          </a:effectRef>
          <a:fontRef idx="minor">
            <a:schemeClr val="dk1"/>
          </a:fontRef>
        </p:style>
        <p:txBody>
          <a:bodyPr wrap="square" rtlCol="0">
            <a:spAutoFit/>
          </a:bodyPr>
          <a:lstStyle/>
          <a:p>
            <a:endParaRPr lang="en-ZA" dirty="0"/>
          </a:p>
          <a:p>
            <a:endParaRPr lang="en-ZA" dirty="0" smtClean="0"/>
          </a:p>
          <a:p>
            <a:endParaRPr lang="en-ZA" dirty="0"/>
          </a:p>
          <a:p>
            <a:endParaRPr lang="en-ZA" dirty="0" smtClean="0"/>
          </a:p>
          <a:p>
            <a:endParaRPr lang="en-ZA" dirty="0"/>
          </a:p>
          <a:p>
            <a:endParaRPr lang="en-ZA" dirty="0" smtClean="0"/>
          </a:p>
          <a:p>
            <a:endParaRPr lang="en-ZA" dirty="0" smtClean="0"/>
          </a:p>
          <a:p>
            <a:endParaRPr lang="en-ZA" dirty="0"/>
          </a:p>
          <a:p>
            <a:endParaRPr lang="en-ZA" dirty="0" smtClean="0"/>
          </a:p>
          <a:p>
            <a:endParaRPr lang="en-ZA" dirty="0"/>
          </a:p>
          <a:p>
            <a:endParaRPr lang="en-ZA" dirty="0" smtClean="0"/>
          </a:p>
          <a:p>
            <a:endParaRPr lang="en-ZA" dirty="0"/>
          </a:p>
          <a:p>
            <a:endParaRPr lang="en-ZA" dirty="0" smtClean="0"/>
          </a:p>
          <a:p>
            <a:endParaRPr lang="en-ZA" dirty="0"/>
          </a:p>
          <a:p>
            <a:endParaRPr lang="en-ZA" dirty="0" smtClean="0"/>
          </a:p>
          <a:p>
            <a:r>
              <a:rPr lang="en-ZA" dirty="0">
                <a:solidFill>
                  <a:schemeClr val="bg1"/>
                </a:solidFill>
              </a:rPr>
              <a:t>.</a:t>
            </a:r>
          </a:p>
        </p:txBody>
      </p:sp>
      <p:sp>
        <p:nvSpPr>
          <p:cNvPr id="11" name="Subtitle 2"/>
          <p:cNvSpPr>
            <a:spLocks noGrp="1"/>
          </p:cNvSpPr>
          <p:nvPr>
            <p:ph type="subTitle" idx="1"/>
          </p:nvPr>
        </p:nvSpPr>
        <p:spPr>
          <a:xfrm>
            <a:off x="235433" y="354824"/>
            <a:ext cx="8867212" cy="480202"/>
          </a:xfrm>
        </p:spPr>
        <p:txBody>
          <a:bodyPr>
            <a:normAutofit/>
          </a:bodyPr>
          <a:lstStyle/>
          <a:p>
            <a:r>
              <a:rPr lang="en-ZA" sz="2400" b="1" dirty="0" smtClean="0">
                <a:solidFill>
                  <a:srgbClr val="005EAB"/>
                </a:solidFill>
                <a:latin typeface="Times New Roman" panose="02020603050405020304" pitchFamily="18" charset="0"/>
                <a:cs typeface="Times New Roman" panose="02020603050405020304" pitchFamily="18" charset="0"/>
              </a:rPr>
              <a:t>Background and Members</a:t>
            </a:r>
            <a:endParaRPr lang="en-ZA" sz="2400" b="1" dirty="0">
              <a:solidFill>
                <a:srgbClr val="005EAB"/>
              </a:solidFill>
              <a:latin typeface="Times New Roman" panose="02020603050405020304" pitchFamily="18" charset="0"/>
              <a:cs typeface="Times New Roman" panose="02020603050405020304" pitchFamily="18" charset="0"/>
            </a:endParaRPr>
          </a:p>
        </p:txBody>
      </p:sp>
      <p:sp>
        <p:nvSpPr>
          <p:cNvPr id="7" name="Rectangle 3"/>
          <p:cNvSpPr txBox="1">
            <a:spLocks noChangeArrowheads="1"/>
          </p:cNvSpPr>
          <p:nvPr/>
        </p:nvSpPr>
        <p:spPr bwMode="auto">
          <a:xfrm>
            <a:off x="143096" y="1124744"/>
            <a:ext cx="8856984" cy="5097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ts val="575"/>
              </a:spcBef>
              <a:spcAft>
                <a:spcPct val="0"/>
              </a:spcAft>
              <a:buClr>
                <a:schemeClr val="accent1"/>
              </a:buClr>
              <a:buSzPct val="85000"/>
              <a:buFont typeface="Wingdings 2" pitchFamily="18" charset="2"/>
              <a:buChar char=""/>
              <a:defRPr sz="2600" kern="1200">
                <a:solidFill>
                  <a:schemeClr val="tx1"/>
                </a:solidFill>
                <a:latin typeface="+mn-lt"/>
                <a:ea typeface="+mn-ea"/>
                <a:cs typeface="+mn-cs"/>
              </a:defRPr>
            </a:lvl1pPr>
            <a:lvl2pPr marL="547688" indent="-228600" algn="l" rtl="0" eaLnBrk="0" fontAlgn="base" hangingPunct="0">
              <a:spcBef>
                <a:spcPts val="375"/>
              </a:spcBef>
              <a:spcAft>
                <a:spcPct val="0"/>
              </a:spcAft>
              <a:buClr>
                <a:schemeClr val="accent2"/>
              </a:buClr>
              <a:buSzPct val="85000"/>
              <a:buFont typeface="Wingdings 2" pitchFamily="18" charset="2"/>
              <a:buChar char=""/>
              <a:defRPr sz="2400" kern="1200">
                <a:solidFill>
                  <a:schemeClr val="tx1"/>
                </a:solidFill>
                <a:latin typeface="+mn-lt"/>
                <a:ea typeface="+mn-ea"/>
                <a:cs typeface="+mn-cs"/>
              </a:defRPr>
            </a:lvl2pPr>
            <a:lvl3pPr marL="822325" indent="-228600" algn="l" rtl="0" eaLnBrk="0" fontAlgn="base" hangingPunct="0">
              <a:spcBef>
                <a:spcPts val="375"/>
              </a:spcBef>
              <a:spcAft>
                <a:spcPct val="0"/>
              </a:spcAft>
              <a:buClr>
                <a:srgbClr val="E6B1AB"/>
              </a:buClr>
              <a:buSzPct val="85000"/>
              <a:buFont typeface="Wingdings 2" pitchFamily="18" charset="2"/>
              <a:buChar char=""/>
              <a:defRPr sz="2000" kern="1200">
                <a:solidFill>
                  <a:schemeClr val="tx1"/>
                </a:solidFill>
                <a:latin typeface="+mn-lt"/>
                <a:ea typeface="+mn-ea"/>
                <a:cs typeface="+mn-cs"/>
              </a:defRPr>
            </a:lvl3pPr>
            <a:lvl4pPr marL="1096963" indent="-228600" algn="l" rtl="0" eaLnBrk="0" fontAlgn="base" hangingPunct="0">
              <a:spcBef>
                <a:spcPts val="375"/>
              </a:spcBef>
              <a:spcAft>
                <a:spcPct val="0"/>
              </a:spcAft>
              <a:buClr>
                <a:srgbClr val="A28E6A"/>
              </a:buClr>
              <a:buSzPct val="80000"/>
              <a:buFont typeface="Wingdings 2" pitchFamily="18" charset="2"/>
              <a:buChar char=""/>
              <a:defRPr sz="2000" kern="1200">
                <a:solidFill>
                  <a:schemeClr val="tx1"/>
                </a:solidFill>
                <a:latin typeface="+mn-lt"/>
                <a:ea typeface="+mn-ea"/>
                <a:cs typeface="+mn-cs"/>
              </a:defRPr>
            </a:lvl4pPr>
            <a:lvl5pPr marL="1371600" indent="-228600" algn="l" rtl="0" eaLnBrk="0" fontAlgn="base" hangingPunct="0">
              <a:spcBef>
                <a:spcPts val="375"/>
              </a:spcBef>
              <a:spcAft>
                <a:spcPct val="0"/>
              </a:spcAft>
              <a:buClr>
                <a:srgbClr val="A28E6A"/>
              </a:buClr>
              <a:buChar char="o"/>
              <a:defRPr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pPr marL="273050" marR="0" lvl="0" indent="-273050" algn="l" defTabSz="914400" rtl="0" eaLnBrk="1" fontAlgn="base" latinLnBrk="0" hangingPunct="1">
              <a:lnSpc>
                <a:spcPct val="100000"/>
              </a:lnSpc>
              <a:spcBef>
                <a:spcPts val="575"/>
              </a:spcBef>
              <a:spcAft>
                <a:spcPct val="0"/>
              </a:spcAft>
              <a:buClr>
                <a:srgbClr val="D34817"/>
              </a:buClr>
              <a:buSzPct val="85000"/>
              <a:buFont typeface="Wingdings 2" pitchFamily="18" charset="2"/>
              <a:buChar char=""/>
              <a:tabLst/>
              <a:defRPr/>
            </a:pPr>
            <a:r>
              <a:rPr kumimoji="0" lang="en-US" sz="2800" b="0" i="0" u="none" strike="noStrike" kern="1200" cap="none" spc="0" normalizeH="0" baseline="0" noProof="0" dirty="0" smtClean="0">
                <a:ln>
                  <a:noFill/>
                </a:ln>
                <a:solidFill>
                  <a:sysClr val="windowText" lastClr="000000"/>
                </a:solidFill>
                <a:effectLst/>
                <a:uLnTx/>
                <a:uFillTx/>
              </a:rPr>
              <a:t>SADCMET is one of the SADC TBT</a:t>
            </a:r>
            <a:r>
              <a:rPr kumimoji="0" lang="en-US" sz="2800" b="0" i="0" u="none" strike="noStrike" kern="1200" cap="none" spc="0" normalizeH="0" noProof="0" dirty="0" smtClean="0">
                <a:ln>
                  <a:noFill/>
                </a:ln>
                <a:solidFill>
                  <a:sysClr val="windowText" lastClr="000000"/>
                </a:solidFill>
                <a:effectLst/>
                <a:uLnTx/>
                <a:uFillTx/>
              </a:rPr>
              <a:t> structures which </a:t>
            </a:r>
            <a:r>
              <a:rPr kumimoji="0" lang="en-US" sz="2800" b="0" i="0" u="none" strike="noStrike" kern="1200" cap="none" spc="0" normalizeH="0" baseline="0" noProof="0" dirty="0" smtClean="0">
                <a:ln>
                  <a:noFill/>
                </a:ln>
                <a:solidFill>
                  <a:sysClr val="windowText" lastClr="000000"/>
                </a:solidFill>
                <a:effectLst/>
                <a:uLnTx/>
                <a:uFillTx/>
              </a:rPr>
              <a:t>comprises  NMIs  of the 15 SADC member states</a:t>
            </a:r>
          </a:p>
          <a:p>
            <a:pPr marL="273050" marR="0" lvl="0" indent="-273050" algn="l" defTabSz="914400" rtl="0" eaLnBrk="1" fontAlgn="base" latinLnBrk="0" hangingPunct="1">
              <a:lnSpc>
                <a:spcPct val="100000"/>
              </a:lnSpc>
              <a:spcBef>
                <a:spcPts val="575"/>
              </a:spcBef>
              <a:spcAft>
                <a:spcPct val="0"/>
              </a:spcAft>
              <a:buClr>
                <a:srgbClr val="D34817"/>
              </a:buClr>
              <a:buSzPct val="85000"/>
              <a:buFont typeface="Wingdings 2" pitchFamily="18" charset="2"/>
              <a:buChar char=""/>
              <a:tabLst/>
              <a:defRPr/>
            </a:pPr>
            <a:r>
              <a:rPr kumimoji="0" lang="en-US" sz="2800" b="0" i="0" u="none" strike="noStrike" kern="1200" cap="none" spc="0" normalizeH="0" baseline="0" noProof="0" dirty="0" smtClean="0">
                <a:ln>
                  <a:noFill/>
                </a:ln>
                <a:solidFill>
                  <a:sysClr val="windowText" lastClr="000000"/>
                </a:solidFill>
                <a:effectLst/>
                <a:uLnTx/>
                <a:uFillTx/>
              </a:rPr>
              <a:t>South Africa is a full member of the BIPM</a:t>
            </a:r>
          </a:p>
          <a:p>
            <a:pPr marL="273050" marR="0" lvl="0" indent="-273050" algn="l" defTabSz="914400" rtl="0" eaLnBrk="1" fontAlgn="base" latinLnBrk="0" hangingPunct="1">
              <a:lnSpc>
                <a:spcPct val="100000"/>
              </a:lnSpc>
              <a:spcBef>
                <a:spcPts val="575"/>
              </a:spcBef>
              <a:spcAft>
                <a:spcPct val="0"/>
              </a:spcAft>
              <a:buClr>
                <a:srgbClr val="D34817"/>
              </a:buClr>
              <a:buSzPct val="85000"/>
              <a:buFont typeface="Wingdings 2" pitchFamily="18" charset="2"/>
              <a:buChar char=""/>
              <a:tabLst/>
              <a:defRPr/>
            </a:pPr>
            <a:r>
              <a:rPr kumimoji="0" lang="en-US" sz="2800" b="0" i="0" u="none" strike="noStrike" kern="1200" cap="none" spc="0" normalizeH="0" baseline="0" noProof="0" dirty="0" smtClean="0">
                <a:ln>
                  <a:noFill/>
                </a:ln>
                <a:solidFill>
                  <a:sysClr val="windowText" lastClr="000000"/>
                </a:solidFill>
                <a:effectLst/>
                <a:uLnTx/>
                <a:uFillTx/>
              </a:rPr>
              <a:t>Six SADC- NMIs </a:t>
            </a:r>
            <a:r>
              <a:rPr lang="en-US" sz="2800" noProof="0" dirty="0" smtClean="0">
                <a:solidFill>
                  <a:sysClr val="windowText" lastClr="000000"/>
                </a:solidFill>
              </a:rPr>
              <a:t>are </a:t>
            </a:r>
            <a:r>
              <a:rPr kumimoji="0" lang="en-US" sz="2800" b="0" i="0" u="none" strike="noStrike" kern="1200" cap="none" spc="0" normalizeH="0" baseline="0" noProof="0" dirty="0" smtClean="0">
                <a:ln>
                  <a:noFill/>
                </a:ln>
                <a:solidFill>
                  <a:sysClr val="windowText" lastClr="000000"/>
                </a:solidFill>
                <a:effectLst/>
                <a:uLnTx/>
                <a:uFillTx/>
              </a:rPr>
              <a:t>Associates of the CGPM</a:t>
            </a:r>
          </a:p>
          <a:p>
            <a:pPr lvl="1" indent="-273050" eaLnBrk="1" hangingPunct="1">
              <a:spcBef>
                <a:spcPts val="575"/>
              </a:spcBef>
              <a:buClr>
                <a:srgbClr val="D34817"/>
              </a:buClr>
              <a:defRPr/>
            </a:pPr>
            <a:r>
              <a:rPr kumimoji="0" lang="en-US" sz="2800" b="0" i="0" u="none" strike="noStrike" kern="1200" cap="none" spc="0" normalizeH="0" baseline="0" noProof="0" dirty="0" smtClean="0">
                <a:ln>
                  <a:noFill/>
                </a:ln>
                <a:solidFill>
                  <a:sysClr val="windowText" lastClr="000000"/>
                </a:solidFill>
                <a:effectLst/>
                <a:uLnTx/>
                <a:uFillTx/>
              </a:rPr>
              <a:t>Mauritius, Seychelles, Zambia and Zimbabwe joined in 2010-2011</a:t>
            </a:r>
          </a:p>
          <a:p>
            <a:pPr lvl="1" indent="-273050" eaLnBrk="1" hangingPunct="1">
              <a:spcBef>
                <a:spcPts val="575"/>
              </a:spcBef>
              <a:buClr>
                <a:srgbClr val="D34817"/>
              </a:buClr>
              <a:defRPr/>
            </a:pPr>
            <a:r>
              <a:rPr kumimoji="0" lang="en-US" sz="2800" b="0" i="0" u="none" strike="noStrike" kern="1200" cap="none" spc="0" normalizeH="0" baseline="0" noProof="0" dirty="0" smtClean="0">
                <a:ln>
                  <a:noFill/>
                </a:ln>
                <a:solidFill>
                  <a:sysClr val="windowText" lastClr="000000"/>
                </a:solidFill>
                <a:effectLst/>
                <a:uLnTx/>
                <a:uFillTx/>
              </a:rPr>
              <a:t>Botswana and Namibia joined in 2012 and all have signed the CIPM MRA</a:t>
            </a:r>
          </a:p>
          <a:p>
            <a:pPr marL="273050" marR="0" lvl="0" indent="-273050" algn="l" defTabSz="914400" rtl="0" eaLnBrk="1" fontAlgn="base" latinLnBrk="0" hangingPunct="1">
              <a:lnSpc>
                <a:spcPct val="100000"/>
              </a:lnSpc>
              <a:spcBef>
                <a:spcPts val="575"/>
              </a:spcBef>
              <a:spcAft>
                <a:spcPct val="0"/>
              </a:spcAft>
              <a:buClr>
                <a:srgbClr val="D34817"/>
              </a:buClr>
              <a:buSzPct val="85000"/>
              <a:buFont typeface="Wingdings 2" pitchFamily="18" charset="2"/>
              <a:buChar char=""/>
              <a:tabLst/>
              <a:defRPr/>
            </a:pPr>
            <a:r>
              <a:rPr kumimoji="0" lang="en-US" sz="2800" b="0" i="0" u="none" strike="noStrike" kern="1200" cap="none" spc="0" normalizeH="0" baseline="0" noProof="0" dirty="0" smtClean="0">
                <a:ln>
                  <a:noFill/>
                </a:ln>
                <a:solidFill>
                  <a:sysClr val="windowText" lastClr="000000"/>
                </a:solidFill>
                <a:effectLst/>
                <a:uLnTx/>
                <a:uFillTx/>
              </a:rPr>
              <a:t>Two more countries (DRC and Tanzania) are considering to join</a:t>
            </a:r>
          </a:p>
          <a:p>
            <a:pPr marL="0" marR="0" lvl="0" indent="0" algn="l" defTabSz="914400" rtl="0" eaLnBrk="1" fontAlgn="base" latinLnBrk="0" hangingPunct="1">
              <a:lnSpc>
                <a:spcPct val="100000"/>
              </a:lnSpc>
              <a:spcBef>
                <a:spcPts val="575"/>
              </a:spcBef>
              <a:spcAft>
                <a:spcPct val="0"/>
              </a:spcAft>
              <a:buClr>
                <a:srgbClr val="D34817"/>
              </a:buClr>
              <a:buSzPct val="85000"/>
              <a:buNone/>
              <a:tabLst/>
              <a:defRPr/>
            </a:pPr>
            <a:endParaRPr kumimoji="0" lang="en-US" sz="3200" b="0" i="0" u="none" strike="noStrike" kern="1200" cap="none" spc="0" normalizeH="0" baseline="0" noProof="0" dirty="0" smtClean="0">
              <a:ln>
                <a:noFill/>
              </a:ln>
              <a:solidFill>
                <a:sysClr val="windowText" lastClr="000000"/>
              </a:solidFill>
              <a:effectLst/>
              <a:uLnTx/>
              <a:uFillTx/>
              <a:latin typeface="Perpetua"/>
              <a:ea typeface="+mn-ea"/>
              <a:cs typeface="+mn-cs"/>
            </a:endParaRPr>
          </a:p>
          <a:p>
            <a:pPr marL="0" marR="0" lvl="0" indent="0" algn="l" defTabSz="914400" rtl="0" eaLnBrk="1" fontAlgn="base" latinLnBrk="0" hangingPunct="1">
              <a:lnSpc>
                <a:spcPct val="100000"/>
              </a:lnSpc>
              <a:spcBef>
                <a:spcPts val="575"/>
              </a:spcBef>
              <a:spcAft>
                <a:spcPct val="0"/>
              </a:spcAft>
              <a:buClr>
                <a:srgbClr val="D34817"/>
              </a:buClr>
              <a:buSzPct val="85000"/>
              <a:buFont typeface="Wingdings 2" pitchFamily="18" charset="2"/>
              <a:buNone/>
              <a:tabLst/>
              <a:defRPr/>
            </a:pPr>
            <a:endParaRPr kumimoji="0" lang="en-US" sz="3200" b="0" i="0" u="none" strike="noStrike" kern="1200" cap="none" spc="0" normalizeH="0" baseline="0" noProof="0" dirty="0" smtClean="0">
              <a:ln>
                <a:noFill/>
              </a:ln>
              <a:solidFill>
                <a:sysClr val="windowText" lastClr="000000"/>
              </a:solidFill>
              <a:effectLst/>
              <a:uLnTx/>
              <a:uFillTx/>
              <a:latin typeface="Perpetua"/>
              <a:ea typeface="+mn-ea"/>
              <a:cs typeface="+mn-cs"/>
            </a:endParaRPr>
          </a:p>
          <a:p>
            <a:pPr marL="273050" marR="0" lvl="0" indent="-273050" algn="l" defTabSz="914400" rtl="0" eaLnBrk="1" fontAlgn="base" latinLnBrk="0" hangingPunct="1">
              <a:lnSpc>
                <a:spcPct val="100000"/>
              </a:lnSpc>
              <a:spcBef>
                <a:spcPts val="575"/>
              </a:spcBef>
              <a:spcAft>
                <a:spcPct val="0"/>
              </a:spcAft>
              <a:buClr>
                <a:srgbClr val="D34817"/>
              </a:buClr>
              <a:buSzPct val="85000"/>
              <a:buFont typeface="Wingdings 2" pitchFamily="18" charset="2"/>
              <a:buChar char=""/>
              <a:tabLst/>
              <a:defRPr/>
            </a:pPr>
            <a:endParaRPr kumimoji="0" lang="en-GB" sz="3200" b="0" i="0" u="none" strike="noStrike" kern="1200" cap="none" spc="0" normalizeH="0" baseline="0" noProof="0" dirty="0" smtClean="0">
              <a:ln>
                <a:noFill/>
              </a:ln>
              <a:solidFill>
                <a:srgbClr val="CC9900"/>
              </a:solidFill>
              <a:effectLst/>
              <a:uLnTx/>
              <a:uFillTx/>
              <a:latin typeface="Perpetua"/>
              <a:ea typeface="+mn-ea"/>
              <a:cs typeface="+mn-cs"/>
            </a:endParaRPr>
          </a:p>
        </p:txBody>
      </p:sp>
    </p:spTree>
    <p:extLst>
      <p:ext uri="{BB962C8B-B14F-4D97-AF65-F5344CB8AC3E}">
        <p14:creationId xmlns:p14="http://schemas.microsoft.com/office/powerpoint/2010/main" val="23240429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824" y="0"/>
            <a:ext cx="9144824" cy="6858001"/>
            <a:chOff x="-824" y="0"/>
            <a:chExt cx="9144824" cy="6858001"/>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l="658"/>
            <a:stretch/>
          </p:blipFill>
          <p:spPr>
            <a:xfrm rot="10800000">
              <a:off x="-824" y="6025743"/>
              <a:ext cx="9144824" cy="832258"/>
            </a:xfrm>
            <a:prstGeom prst="rect">
              <a:avLst/>
            </a:prstGeom>
          </p:spPr>
        </p:pic>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0800000">
              <a:off x="-824" y="0"/>
              <a:ext cx="9144000" cy="83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8" name="TextBox 7"/>
          <p:cNvSpPr txBox="1"/>
          <p:nvPr/>
        </p:nvSpPr>
        <p:spPr>
          <a:xfrm>
            <a:off x="143096" y="1268759"/>
            <a:ext cx="8856984" cy="4801314"/>
          </a:xfrm>
          <a:prstGeom prst="rect">
            <a:avLst/>
          </a:prstGeom>
          <a:ln>
            <a:noFill/>
          </a:ln>
        </p:spPr>
        <p:style>
          <a:lnRef idx="2">
            <a:schemeClr val="accent2"/>
          </a:lnRef>
          <a:fillRef idx="1001">
            <a:schemeClr val="lt1"/>
          </a:fillRef>
          <a:effectRef idx="0">
            <a:schemeClr val="accent2"/>
          </a:effectRef>
          <a:fontRef idx="minor">
            <a:schemeClr val="dk1"/>
          </a:fontRef>
        </p:style>
        <p:txBody>
          <a:bodyPr wrap="square" rtlCol="0">
            <a:spAutoFit/>
          </a:bodyPr>
          <a:lstStyle/>
          <a:p>
            <a:endParaRPr lang="en-ZA" dirty="0" smtClean="0">
              <a:latin typeface="Times New Roman" panose="02020603050405020304" pitchFamily="18" charset="0"/>
              <a:cs typeface="Times New Roman" panose="02020603050405020304" pitchFamily="18" charset="0"/>
            </a:endParaRPr>
          </a:p>
          <a:p>
            <a:endParaRPr lang="en-ZA" dirty="0"/>
          </a:p>
          <a:p>
            <a:endParaRPr lang="en-ZA" dirty="0" smtClean="0"/>
          </a:p>
          <a:p>
            <a:endParaRPr lang="en-ZA" dirty="0"/>
          </a:p>
          <a:p>
            <a:endParaRPr lang="en-ZA" dirty="0" smtClean="0"/>
          </a:p>
          <a:p>
            <a:endParaRPr lang="en-ZA" dirty="0"/>
          </a:p>
          <a:p>
            <a:endParaRPr lang="en-ZA" dirty="0" smtClean="0"/>
          </a:p>
          <a:p>
            <a:endParaRPr lang="en-ZA" dirty="0" smtClean="0"/>
          </a:p>
          <a:p>
            <a:endParaRPr lang="en-ZA" dirty="0"/>
          </a:p>
          <a:p>
            <a:endParaRPr lang="en-ZA" dirty="0" smtClean="0"/>
          </a:p>
          <a:p>
            <a:endParaRPr lang="en-ZA" dirty="0"/>
          </a:p>
          <a:p>
            <a:endParaRPr lang="en-ZA" dirty="0" smtClean="0"/>
          </a:p>
          <a:p>
            <a:endParaRPr lang="en-ZA" dirty="0"/>
          </a:p>
          <a:p>
            <a:endParaRPr lang="en-ZA" dirty="0" smtClean="0"/>
          </a:p>
          <a:p>
            <a:endParaRPr lang="en-ZA" dirty="0"/>
          </a:p>
          <a:p>
            <a:endParaRPr lang="en-ZA" dirty="0" smtClean="0"/>
          </a:p>
          <a:p>
            <a:r>
              <a:rPr lang="en-ZA" dirty="0">
                <a:solidFill>
                  <a:schemeClr val="bg1"/>
                </a:solidFill>
              </a:rPr>
              <a:t>.</a:t>
            </a:r>
          </a:p>
        </p:txBody>
      </p:sp>
      <p:sp>
        <p:nvSpPr>
          <p:cNvPr id="11" name="Subtitle 2"/>
          <p:cNvSpPr>
            <a:spLocks noGrp="1"/>
          </p:cNvSpPr>
          <p:nvPr>
            <p:ph type="subTitle" idx="1"/>
          </p:nvPr>
        </p:nvSpPr>
        <p:spPr>
          <a:xfrm>
            <a:off x="177930" y="354824"/>
            <a:ext cx="8867212" cy="480202"/>
          </a:xfrm>
        </p:spPr>
        <p:txBody>
          <a:bodyPr>
            <a:normAutofit/>
          </a:bodyPr>
          <a:lstStyle/>
          <a:p>
            <a:r>
              <a:rPr lang="en-ZA" sz="2400" b="1" dirty="0" smtClean="0">
                <a:solidFill>
                  <a:srgbClr val="005EAB"/>
                </a:solidFill>
                <a:latin typeface="Times New Roman" panose="02020603050405020304" pitchFamily="18" charset="0"/>
                <a:cs typeface="Times New Roman" panose="02020603050405020304" pitchFamily="18" charset="0"/>
              </a:rPr>
              <a:t>SADCMET Structure</a:t>
            </a:r>
            <a:endParaRPr lang="en-ZA" sz="2400" b="1" dirty="0">
              <a:solidFill>
                <a:srgbClr val="005EAB"/>
              </a:solidFill>
              <a:latin typeface="Times New Roman" panose="02020603050405020304" pitchFamily="18" charset="0"/>
              <a:cs typeface="Times New Roman" panose="02020603050405020304" pitchFamily="18" charset="0"/>
            </a:endParaRPr>
          </a:p>
        </p:txBody>
      </p:sp>
      <p:graphicFrame>
        <p:nvGraphicFramePr>
          <p:cNvPr id="7" name="Table 6"/>
          <p:cNvGraphicFramePr>
            <a:graphicFrameLocks noGrp="1"/>
          </p:cNvGraphicFramePr>
          <p:nvPr>
            <p:extLst>
              <p:ext uri="{D42A27DB-BD31-4B8C-83A1-F6EECF244321}">
                <p14:modId xmlns:p14="http://schemas.microsoft.com/office/powerpoint/2010/main" val="9505472"/>
              </p:ext>
            </p:extLst>
          </p:nvPr>
        </p:nvGraphicFramePr>
        <p:xfrm>
          <a:off x="160906" y="1277245"/>
          <a:ext cx="8839175" cy="5533408"/>
        </p:xfrm>
        <a:graphic>
          <a:graphicData uri="http://schemas.openxmlformats.org/drawingml/2006/table">
            <a:tbl>
              <a:tblPr firstRow="1" firstCol="1" bandRow="1">
                <a:tableStyleId>{5C22544A-7EE6-4342-B048-85BDC9FD1C3A}</a:tableStyleId>
              </a:tblPr>
              <a:tblGrid>
                <a:gridCol w="2075285"/>
                <a:gridCol w="1921560"/>
                <a:gridCol w="4842330"/>
              </a:tblGrid>
              <a:tr h="411440">
                <a:tc>
                  <a:txBody>
                    <a:bodyPr/>
                    <a:lstStyle/>
                    <a:p>
                      <a:pPr>
                        <a:spcAft>
                          <a:spcPts val="0"/>
                        </a:spcAft>
                        <a:tabLst>
                          <a:tab pos="2637155" algn="ctr"/>
                          <a:tab pos="5274310" algn="r"/>
                        </a:tabLst>
                      </a:pPr>
                      <a:r>
                        <a:rPr lang="en-GB" sz="1800" dirty="0">
                          <a:effectLst/>
                        </a:rPr>
                        <a:t>Position</a:t>
                      </a:r>
                      <a:endParaRPr lang="en-GB"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tabLst>
                          <a:tab pos="2637155" algn="ctr"/>
                          <a:tab pos="5274310" algn="r"/>
                        </a:tabLst>
                      </a:pPr>
                      <a:r>
                        <a:rPr lang="en-GB" sz="1800" dirty="0" smtClean="0">
                          <a:effectLst/>
                        </a:rPr>
                        <a:t>Country</a:t>
                      </a:r>
                      <a:endParaRPr lang="en-GB"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tabLst>
                          <a:tab pos="2637155" algn="ctr"/>
                          <a:tab pos="5274310" algn="r"/>
                        </a:tabLst>
                      </a:pPr>
                      <a:r>
                        <a:rPr lang="en-GB" sz="1800">
                          <a:effectLst/>
                        </a:rPr>
                        <a:t>Remark</a:t>
                      </a:r>
                      <a:endParaRPr lang="en-GB" sz="1200">
                        <a:effectLst/>
                        <a:latin typeface="Times New Roman" panose="02020603050405020304" pitchFamily="18" charset="0"/>
                        <a:ea typeface="Times New Roman" panose="02020603050405020304" pitchFamily="18" charset="0"/>
                      </a:endParaRPr>
                    </a:p>
                  </a:txBody>
                  <a:tcPr marL="68580" marR="68580" marT="0" marB="0"/>
                </a:tc>
              </a:tr>
              <a:tr h="411440">
                <a:tc>
                  <a:txBody>
                    <a:bodyPr/>
                    <a:lstStyle/>
                    <a:p>
                      <a:pPr>
                        <a:spcAft>
                          <a:spcPts val="0"/>
                        </a:spcAft>
                        <a:tabLst>
                          <a:tab pos="2637155" algn="ctr"/>
                          <a:tab pos="5274310" algn="r"/>
                        </a:tabLst>
                      </a:pPr>
                      <a:r>
                        <a:rPr lang="en-GB" sz="1800">
                          <a:effectLst/>
                        </a:rPr>
                        <a:t>Chair</a:t>
                      </a:r>
                      <a:endParaRPr lang="en-GB"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tabLst>
                          <a:tab pos="2637155" algn="ctr"/>
                          <a:tab pos="5274310" algn="r"/>
                        </a:tabLst>
                      </a:pPr>
                      <a:r>
                        <a:rPr lang="en-GB" sz="1800" dirty="0" smtClean="0">
                          <a:effectLst/>
                          <a:latin typeface="+mn-lt"/>
                          <a:ea typeface="+mn-ea"/>
                        </a:rPr>
                        <a:t>Botswana</a:t>
                      </a:r>
                      <a:endParaRPr lang="en-GB"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tab pos="2637155" algn="ctr"/>
                          <a:tab pos="5274310" algn="r"/>
                        </a:tabLst>
                        <a:defRPr/>
                      </a:pPr>
                      <a:r>
                        <a:rPr kumimoji="0" lang="en-GB" sz="1800" b="0" i="0" u="none" strike="noStrike" kern="1200" cap="none" spc="0" normalizeH="0" baseline="0" noProof="0" dirty="0" smtClean="0">
                          <a:ln>
                            <a:noFill/>
                          </a:ln>
                          <a:solidFill>
                            <a:prstClr val="black"/>
                          </a:solidFill>
                          <a:effectLst/>
                          <a:uLnTx/>
                          <a:uFillTx/>
                          <a:latin typeface="+mn-lt"/>
                          <a:ea typeface="+mn-ea"/>
                          <a:cs typeface="+mn-cs"/>
                        </a:rPr>
                        <a:t>Mr </a:t>
                      </a:r>
                      <a:r>
                        <a:rPr kumimoji="0" lang="en-GB" sz="1800" b="0" i="0" u="none" strike="noStrike" kern="1200" cap="none" spc="0" normalizeH="0" baseline="0" noProof="0" dirty="0" err="1" smtClean="0">
                          <a:ln>
                            <a:noFill/>
                          </a:ln>
                          <a:solidFill>
                            <a:prstClr val="black"/>
                          </a:solidFill>
                          <a:effectLst/>
                          <a:uLnTx/>
                          <a:uFillTx/>
                          <a:latin typeface="+mn-lt"/>
                          <a:ea typeface="+mn-ea"/>
                          <a:cs typeface="+mn-cs"/>
                        </a:rPr>
                        <a:t>Tebogo</a:t>
                      </a:r>
                      <a:r>
                        <a:rPr kumimoji="0" lang="en-GB" sz="1800" b="0" i="0" u="none" strike="noStrike" kern="1200" cap="none" spc="0" normalizeH="0" baseline="0" noProof="0" dirty="0" smtClean="0">
                          <a:ln>
                            <a:noFill/>
                          </a:ln>
                          <a:solidFill>
                            <a:prstClr val="black"/>
                          </a:solidFill>
                          <a:effectLst/>
                          <a:uLnTx/>
                          <a:uFillTx/>
                          <a:latin typeface="+mn-lt"/>
                          <a:ea typeface="+mn-ea"/>
                          <a:cs typeface="+mn-cs"/>
                        </a:rPr>
                        <a:t> </a:t>
                      </a:r>
                      <a:r>
                        <a:rPr kumimoji="0" lang="en-GB" sz="1800" b="0" i="0" u="none" strike="noStrike" kern="1200" cap="none" spc="0" normalizeH="0" baseline="0" noProof="0" dirty="0" err="1" smtClean="0">
                          <a:ln>
                            <a:noFill/>
                          </a:ln>
                          <a:solidFill>
                            <a:prstClr val="black"/>
                          </a:solidFill>
                          <a:effectLst/>
                          <a:uLnTx/>
                          <a:uFillTx/>
                          <a:latin typeface="+mn-lt"/>
                          <a:ea typeface="+mn-ea"/>
                          <a:cs typeface="+mn-cs"/>
                        </a:rPr>
                        <a:t>Kajane</a:t>
                      </a:r>
                      <a:endParaRPr kumimoji="0" lang="en-GB" sz="1200" b="0" i="0" u="none" strike="noStrike" kern="1200" cap="none" spc="0" normalizeH="0" baseline="0" noProof="0" dirty="0" smtClean="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a:spcAft>
                          <a:spcPts val="0"/>
                        </a:spcAft>
                        <a:tabLst>
                          <a:tab pos="2637155" algn="ctr"/>
                          <a:tab pos="5274310" algn="r"/>
                        </a:tabLst>
                      </a:pPr>
                      <a:endParaRPr lang="en-GB" sz="1200" dirty="0">
                        <a:effectLst/>
                        <a:latin typeface="Times New Roman" panose="02020603050405020304" pitchFamily="18" charset="0"/>
                        <a:ea typeface="Times New Roman" panose="02020603050405020304" pitchFamily="18" charset="0"/>
                      </a:endParaRPr>
                    </a:p>
                  </a:txBody>
                  <a:tcPr marL="68580" marR="68580" marT="0" marB="0"/>
                </a:tc>
              </a:tr>
              <a:tr h="822879">
                <a:tc>
                  <a:txBody>
                    <a:bodyPr/>
                    <a:lstStyle/>
                    <a:p>
                      <a:pPr>
                        <a:spcAft>
                          <a:spcPts val="0"/>
                        </a:spcAft>
                        <a:tabLst>
                          <a:tab pos="2637155" algn="ctr"/>
                          <a:tab pos="5274310" algn="r"/>
                        </a:tabLst>
                      </a:pPr>
                      <a:r>
                        <a:rPr lang="en-GB" sz="1800">
                          <a:effectLst/>
                        </a:rPr>
                        <a:t>Vice-Chair</a:t>
                      </a:r>
                      <a:endParaRPr lang="en-GB"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tabLst>
                          <a:tab pos="2637155" algn="ctr"/>
                          <a:tab pos="5274310" algn="r"/>
                        </a:tabLst>
                      </a:pPr>
                      <a:r>
                        <a:rPr lang="en-GB" sz="1800" dirty="0" smtClean="0">
                          <a:effectLst/>
                          <a:latin typeface="+mn-lt"/>
                          <a:ea typeface="+mn-ea"/>
                        </a:rPr>
                        <a:t>Swaziland</a:t>
                      </a:r>
                      <a:endParaRPr lang="en-GB"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tabLst>
                          <a:tab pos="2637155" algn="ctr"/>
                          <a:tab pos="5274310" algn="r"/>
                        </a:tabLst>
                      </a:pPr>
                      <a:r>
                        <a:rPr lang="en-GB" sz="1800" dirty="0" err="1" smtClean="0">
                          <a:effectLst/>
                        </a:rPr>
                        <a:t>Mr.</a:t>
                      </a:r>
                      <a:r>
                        <a:rPr lang="en-GB" sz="1800" dirty="0" smtClean="0">
                          <a:effectLst/>
                        </a:rPr>
                        <a:t> Wilfred</a:t>
                      </a:r>
                      <a:r>
                        <a:rPr lang="en-GB" sz="1800" baseline="0" dirty="0" smtClean="0">
                          <a:effectLst/>
                        </a:rPr>
                        <a:t> </a:t>
                      </a:r>
                      <a:r>
                        <a:rPr lang="en-GB" sz="1800" baseline="0" dirty="0" err="1" smtClean="0">
                          <a:effectLst/>
                        </a:rPr>
                        <a:t>Mdhuli</a:t>
                      </a:r>
                      <a:endParaRPr lang="en-GB" sz="1800" dirty="0" smtClean="0">
                        <a:effectLst/>
                      </a:endParaRPr>
                    </a:p>
                    <a:p>
                      <a:pPr>
                        <a:spcAft>
                          <a:spcPts val="0"/>
                        </a:spcAft>
                        <a:tabLst>
                          <a:tab pos="2637155" algn="ctr"/>
                          <a:tab pos="5274310" algn="r"/>
                        </a:tabLst>
                      </a:pPr>
                      <a:r>
                        <a:rPr lang="en-GB" sz="1800" dirty="0" smtClean="0">
                          <a:effectLst/>
                        </a:rPr>
                        <a:t>According </a:t>
                      </a:r>
                      <a:r>
                        <a:rPr lang="en-GB" sz="1800" dirty="0">
                          <a:effectLst/>
                        </a:rPr>
                        <a:t>to the codes of </a:t>
                      </a:r>
                      <a:r>
                        <a:rPr lang="en-GB" sz="1800" dirty="0" smtClean="0">
                          <a:effectLst/>
                        </a:rPr>
                        <a:t>procedure  and for continuity, </a:t>
                      </a:r>
                      <a:r>
                        <a:rPr lang="en-GB" sz="1800" dirty="0">
                          <a:effectLst/>
                        </a:rPr>
                        <a:t>the </a:t>
                      </a:r>
                      <a:r>
                        <a:rPr lang="en-GB" sz="1800" dirty="0" smtClean="0">
                          <a:effectLst/>
                        </a:rPr>
                        <a:t>Vice</a:t>
                      </a:r>
                      <a:r>
                        <a:rPr lang="en-GB" sz="1800" baseline="0" dirty="0" smtClean="0">
                          <a:effectLst/>
                        </a:rPr>
                        <a:t> </a:t>
                      </a:r>
                      <a:r>
                        <a:rPr lang="en-GB" sz="1800" dirty="0" smtClean="0">
                          <a:effectLst/>
                        </a:rPr>
                        <a:t>Chair </a:t>
                      </a:r>
                      <a:r>
                        <a:rPr lang="en-GB" sz="1800" dirty="0">
                          <a:effectLst/>
                        </a:rPr>
                        <a:t>becomes the </a:t>
                      </a:r>
                      <a:r>
                        <a:rPr lang="en-GB" sz="1800" dirty="0" smtClean="0">
                          <a:effectLst/>
                        </a:rPr>
                        <a:t>Chair</a:t>
                      </a:r>
                      <a:endParaRPr lang="en-GB" sz="1200" dirty="0">
                        <a:effectLst/>
                        <a:latin typeface="Times New Roman" panose="02020603050405020304" pitchFamily="18" charset="0"/>
                        <a:ea typeface="Times New Roman" panose="02020603050405020304" pitchFamily="18" charset="0"/>
                      </a:endParaRPr>
                    </a:p>
                  </a:txBody>
                  <a:tcPr marL="68580" marR="68580" marT="0" marB="0"/>
                </a:tc>
              </a:tr>
              <a:tr h="411440">
                <a:tc>
                  <a:txBody>
                    <a:bodyPr/>
                    <a:lstStyle/>
                    <a:p>
                      <a:pPr>
                        <a:spcAft>
                          <a:spcPts val="0"/>
                        </a:spcAft>
                        <a:tabLst>
                          <a:tab pos="2637155" algn="ctr"/>
                          <a:tab pos="5274310" algn="r"/>
                        </a:tabLst>
                      </a:pPr>
                      <a:r>
                        <a:rPr lang="en-GB" sz="1800" dirty="0" smtClean="0">
                          <a:effectLst/>
                        </a:rPr>
                        <a:t>SADCMET Secretariat</a:t>
                      </a:r>
                      <a:endParaRPr lang="en-GB"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tabLst>
                          <a:tab pos="2637155" algn="ctr"/>
                          <a:tab pos="5274310" algn="r"/>
                        </a:tabLst>
                      </a:pPr>
                      <a:r>
                        <a:rPr lang="en-GB" sz="1800">
                          <a:effectLst/>
                        </a:rPr>
                        <a:t>South Africa</a:t>
                      </a:r>
                      <a:endParaRPr lang="en-GB"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tabLst>
                          <a:tab pos="2637155" algn="ctr"/>
                          <a:tab pos="5274310" algn="r"/>
                        </a:tabLst>
                      </a:pPr>
                      <a:r>
                        <a:rPr lang="en-GB" sz="1800" dirty="0" smtClean="0">
                          <a:effectLst/>
                        </a:rPr>
                        <a:t>NMISA Re-confirmed for a 3 year term until 2017 and Mr D </a:t>
                      </a:r>
                      <a:r>
                        <a:rPr lang="en-GB" sz="1800" dirty="0" err="1" smtClean="0">
                          <a:effectLst/>
                        </a:rPr>
                        <a:t>Masuku</a:t>
                      </a:r>
                      <a:r>
                        <a:rPr lang="en-GB" sz="1800" baseline="0" dirty="0" smtClean="0">
                          <a:effectLst/>
                        </a:rPr>
                        <a:t> is the </a:t>
                      </a:r>
                      <a:r>
                        <a:rPr lang="en-GB" sz="1800" dirty="0" smtClean="0">
                          <a:effectLst/>
                        </a:rPr>
                        <a:t>Regional Coordinator</a:t>
                      </a:r>
                      <a:endParaRPr lang="en-GB" sz="1200" dirty="0">
                        <a:effectLst/>
                        <a:latin typeface="Times New Roman" panose="02020603050405020304" pitchFamily="18" charset="0"/>
                        <a:ea typeface="Times New Roman" panose="02020603050405020304" pitchFamily="18" charset="0"/>
                      </a:endParaRPr>
                    </a:p>
                  </a:txBody>
                  <a:tcPr marL="68580" marR="68580" marT="0" marB="0"/>
                </a:tc>
              </a:tr>
              <a:tr h="548640">
                <a:tc>
                  <a:txBody>
                    <a:bodyPr/>
                    <a:lstStyle/>
                    <a:p>
                      <a:pPr>
                        <a:spcAft>
                          <a:spcPts val="0"/>
                        </a:spcAft>
                        <a:tabLst>
                          <a:tab pos="2637155" algn="ctr"/>
                          <a:tab pos="5274310" algn="r"/>
                        </a:tabLst>
                      </a:pPr>
                      <a:r>
                        <a:rPr lang="en-GB" sz="1800" dirty="0">
                          <a:effectLst/>
                        </a:rPr>
                        <a:t>TC </a:t>
                      </a:r>
                      <a:r>
                        <a:rPr lang="en-GB" sz="1800" dirty="0" smtClean="0">
                          <a:effectLst/>
                        </a:rPr>
                        <a:t>1</a:t>
                      </a:r>
                      <a:r>
                        <a:rPr lang="en-GB" sz="1800" baseline="0" dirty="0" smtClean="0">
                          <a:effectLst/>
                        </a:rPr>
                        <a:t> – AFRIMETS and BIPM Issues</a:t>
                      </a:r>
                      <a:endParaRPr lang="en-GB"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tabLst>
                          <a:tab pos="2637155" algn="ctr"/>
                          <a:tab pos="5274310" algn="r"/>
                        </a:tabLst>
                      </a:pPr>
                      <a:r>
                        <a:rPr lang="en-GB" sz="1800" dirty="0" smtClean="0">
                          <a:effectLst/>
                          <a:latin typeface="+mn-lt"/>
                          <a:ea typeface="+mn-ea"/>
                        </a:rPr>
                        <a:t>Botswana</a:t>
                      </a:r>
                      <a:endParaRPr lang="en-GB"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tabLst>
                          <a:tab pos="2637155" algn="ctr"/>
                          <a:tab pos="5274310" algn="r"/>
                        </a:tabLst>
                      </a:pPr>
                      <a:r>
                        <a:rPr lang="en-GB" sz="1800" dirty="0" smtClean="0">
                          <a:effectLst/>
                        </a:rPr>
                        <a:t>Mr Kame</a:t>
                      </a:r>
                      <a:endParaRPr lang="en-GB" sz="1200" dirty="0">
                        <a:effectLst/>
                        <a:latin typeface="Times New Roman" panose="02020603050405020304" pitchFamily="18" charset="0"/>
                        <a:ea typeface="Times New Roman" panose="02020603050405020304" pitchFamily="18" charset="0"/>
                      </a:endParaRPr>
                    </a:p>
                  </a:txBody>
                  <a:tcPr marL="68580" marR="68580" marT="0" marB="0"/>
                </a:tc>
              </a:tr>
              <a:tr h="411440">
                <a:tc>
                  <a:txBody>
                    <a:bodyPr/>
                    <a:lstStyle/>
                    <a:p>
                      <a:pPr>
                        <a:spcAft>
                          <a:spcPts val="0"/>
                        </a:spcAft>
                        <a:tabLst>
                          <a:tab pos="2637155" algn="ctr"/>
                          <a:tab pos="5274310" algn="r"/>
                        </a:tabLst>
                      </a:pPr>
                      <a:r>
                        <a:rPr lang="en-GB" sz="1800" dirty="0" smtClean="0">
                          <a:effectLst/>
                        </a:rPr>
                        <a:t>TC 2 </a:t>
                      </a:r>
                      <a:r>
                        <a:rPr lang="en-GB" sz="1800" dirty="0">
                          <a:effectLst/>
                        </a:rPr>
                        <a:t>– </a:t>
                      </a:r>
                      <a:r>
                        <a:rPr lang="en-GB" sz="1800" dirty="0" smtClean="0">
                          <a:effectLst/>
                        </a:rPr>
                        <a:t>Metrology Education &amp;Training</a:t>
                      </a:r>
                      <a:endParaRPr lang="en-GB"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tabLst>
                          <a:tab pos="2637155" algn="ctr"/>
                          <a:tab pos="5274310" algn="r"/>
                        </a:tabLst>
                      </a:pPr>
                      <a:r>
                        <a:rPr lang="en-GB" sz="1800" dirty="0" smtClean="0">
                          <a:effectLst/>
                          <a:latin typeface="+mn-lt"/>
                          <a:ea typeface="+mn-ea"/>
                        </a:rPr>
                        <a:t>Lesotho</a:t>
                      </a:r>
                      <a:endParaRPr lang="en-GB"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tabLst>
                          <a:tab pos="2637155" algn="ctr"/>
                          <a:tab pos="5274310" algn="r"/>
                        </a:tabLst>
                      </a:pPr>
                      <a:r>
                        <a:rPr lang="en-GB" sz="1800" dirty="0" smtClean="0">
                          <a:effectLst/>
                          <a:latin typeface="+mn-lt"/>
                          <a:ea typeface="+mn-ea"/>
                        </a:rPr>
                        <a:t>Ms</a:t>
                      </a:r>
                      <a:r>
                        <a:rPr lang="en-GB" sz="1800" baseline="0" dirty="0" smtClean="0">
                          <a:effectLst/>
                          <a:latin typeface="+mn-lt"/>
                          <a:ea typeface="+mn-ea"/>
                        </a:rPr>
                        <a:t> </a:t>
                      </a:r>
                      <a:r>
                        <a:rPr lang="en-GB" sz="1800" baseline="0" dirty="0" err="1" smtClean="0">
                          <a:effectLst/>
                          <a:latin typeface="+mn-lt"/>
                          <a:ea typeface="+mn-ea"/>
                        </a:rPr>
                        <a:t>Qenehelo</a:t>
                      </a:r>
                      <a:r>
                        <a:rPr lang="en-GB" sz="1800" baseline="0" dirty="0" smtClean="0">
                          <a:effectLst/>
                          <a:latin typeface="+mn-lt"/>
                          <a:ea typeface="+mn-ea"/>
                        </a:rPr>
                        <a:t> </a:t>
                      </a:r>
                      <a:r>
                        <a:rPr lang="en-GB" sz="1800" baseline="0" dirty="0" err="1" smtClean="0">
                          <a:effectLst/>
                          <a:latin typeface="+mn-lt"/>
                          <a:ea typeface="+mn-ea"/>
                        </a:rPr>
                        <a:t>Lenka</a:t>
                      </a:r>
                      <a:endParaRPr lang="en-GB" sz="1200" dirty="0">
                        <a:effectLst/>
                        <a:latin typeface="Times New Roman" panose="02020603050405020304" pitchFamily="18" charset="0"/>
                        <a:ea typeface="Times New Roman" panose="02020603050405020304" pitchFamily="18" charset="0"/>
                      </a:endParaRPr>
                    </a:p>
                  </a:txBody>
                  <a:tcPr marL="68580" marR="68580" marT="0" marB="0"/>
                </a:tc>
              </a:tr>
              <a:tr h="411440">
                <a:tc>
                  <a:txBody>
                    <a:bodyPr/>
                    <a:lstStyle/>
                    <a:p>
                      <a:pPr>
                        <a:spcAft>
                          <a:spcPts val="0"/>
                        </a:spcAft>
                        <a:tabLst>
                          <a:tab pos="2637155" algn="ctr"/>
                          <a:tab pos="5274310" algn="r"/>
                        </a:tabLst>
                      </a:pPr>
                      <a:r>
                        <a:rPr lang="en-GB" sz="1800" dirty="0" smtClean="0">
                          <a:effectLst/>
                        </a:rPr>
                        <a:t>TC 3 </a:t>
                      </a:r>
                      <a:r>
                        <a:rPr lang="en-GB" sz="1800" dirty="0">
                          <a:effectLst/>
                        </a:rPr>
                        <a:t>– </a:t>
                      </a:r>
                      <a:r>
                        <a:rPr lang="en-GB" sz="1800" dirty="0" smtClean="0">
                          <a:effectLst/>
                        </a:rPr>
                        <a:t>Metrology</a:t>
                      </a:r>
                      <a:r>
                        <a:rPr lang="en-GB" sz="1800" baseline="0" dirty="0" smtClean="0">
                          <a:effectLst/>
                        </a:rPr>
                        <a:t> Infrastructure Development</a:t>
                      </a:r>
                      <a:endParaRPr lang="en-GB"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tabLst>
                          <a:tab pos="2637155" algn="ctr"/>
                          <a:tab pos="5274310" algn="r"/>
                        </a:tabLst>
                      </a:pPr>
                      <a:r>
                        <a:rPr lang="en-GB" sz="1800" dirty="0" smtClean="0">
                          <a:effectLst/>
                          <a:latin typeface="+mn-lt"/>
                          <a:ea typeface="+mn-ea"/>
                        </a:rPr>
                        <a:t>DR</a:t>
                      </a:r>
                      <a:r>
                        <a:rPr lang="en-GB" sz="1800" baseline="0" dirty="0" smtClean="0">
                          <a:effectLst/>
                          <a:latin typeface="+mn-lt"/>
                          <a:ea typeface="+mn-ea"/>
                        </a:rPr>
                        <a:t> Congo</a:t>
                      </a:r>
                      <a:endParaRPr lang="en-GB"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tabLst>
                          <a:tab pos="2637155" algn="ctr"/>
                          <a:tab pos="5274310" algn="r"/>
                        </a:tabLst>
                      </a:pPr>
                      <a:r>
                        <a:rPr lang="en-GB" sz="1800" dirty="0" smtClean="0">
                          <a:effectLst/>
                          <a:latin typeface="+mn-lt"/>
                          <a:ea typeface="+mn-ea"/>
                        </a:rPr>
                        <a:t>Mr</a:t>
                      </a:r>
                      <a:r>
                        <a:rPr lang="en-GB" sz="1800" baseline="0" dirty="0" smtClean="0">
                          <a:effectLst/>
                          <a:latin typeface="+mn-lt"/>
                          <a:ea typeface="+mn-ea"/>
                        </a:rPr>
                        <a:t> </a:t>
                      </a:r>
                      <a:r>
                        <a:rPr lang="en-GB" sz="1800" baseline="0" dirty="0" err="1" smtClean="0">
                          <a:effectLst/>
                          <a:latin typeface="+mn-lt"/>
                          <a:ea typeface="+mn-ea"/>
                        </a:rPr>
                        <a:t>Viki</a:t>
                      </a:r>
                      <a:r>
                        <a:rPr lang="en-GB" sz="1800" baseline="0" dirty="0" smtClean="0">
                          <a:effectLst/>
                          <a:latin typeface="+mn-lt"/>
                          <a:ea typeface="+mn-ea"/>
                        </a:rPr>
                        <a:t> </a:t>
                      </a:r>
                      <a:r>
                        <a:rPr lang="en-GB" sz="1800" baseline="0" dirty="0" err="1" smtClean="0">
                          <a:effectLst/>
                          <a:latin typeface="+mn-lt"/>
                          <a:ea typeface="+mn-ea"/>
                        </a:rPr>
                        <a:t>Kanama</a:t>
                      </a:r>
                      <a:endParaRPr lang="en-GB" sz="1200" dirty="0">
                        <a:effectLst/>
                        <a:latin typeface="Times New Roman" panose="02020603050405020304" pitchFamily="18" charset="0"/>
                        <a:ea typeface="Times New Roman" panose="02020603050405020304" pitchFamily="18" charset="0"/>
                      </a:endParaRPr>
                    </a:p>
                  </a:txBody>
                  <a:tcPr marL="68580" marR="68580" marT="0" marB="0"/>
                </a:tc>
              </a:tr>
              <a:tr h="549968">
                <a:tc>
                  <a:txBody>
                    <a:bodyPr/>
                    <a:lstStyle/>
                    <a:p>
                      <a:pPr>
                        <a:spcAft>
                          <a:spcPts val="0"/>
                        </a:spcAft>
                        <a:tabLst>
                          <a:tab pos="2637155" algn="ctr"/>
                          <a:tab pos="5274310" algn="r"/>
                        </a:tabLst>
                      </a:pPr>
                      <a:r>
                        <a:rPr lang="en-GB" sz="1800" dirty="0" smtClean="0">
                          <a:effectLst/>
                        </a:rPr>
                        <a:t>TC 4 – Metrology Legislation Harmonization</a:t>
                      </a:r>
                      <a:endParaRPr lang="en-GB"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tabLst>
                          <a:tab pos="2637155" algn="ctr"/>
                          <a:tab pos="5274310" algn="r"/>
                        </a:tabLst>
                      </a:pPr>
                      <a:r>
                        <a:rPr lang="en-GB" sz="1800" dirty="0" smtClean="0">
                          <a:effectLst/>
                        </a:rPr>
                        <a:t>Namibia</a:t>
                      </a:r>
                      <a:endParaRPr lang="en-GB"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tabLst>
                          <a:tab pos="2637155" algn="ctr"/>
                          <a:tab pos="5274310" algn="r"/>
                        </a:tabLst>
                      </a:pPr>
                      <a:r>
                        <a:rPr lang="en-GB" sz="1800" dirty="0" smtClean="0">
                          <a:effectLst/>
                        </a:rPr>
                        <a:t>Mr Victor </a:t>
                      </a:r>
                      <a:r>
                        <a:rPr lang="en-GB" sz="1800" dirty="0" err="1" smtClean="0">
                          <a:effectLst/>
                        </a:rPr>
                        <a:t>Mundembe</a:t>
                      </a:r>
                      <a:endParaRPr lang="en-GB" sz="1200" dirty="0">
                        <a:effectLst/>
                        <a:latin typeface="Times New Roman" panose="02020603050405020304" pitchFamily="18" charset="0"/>
                        <a:ea typeface="Times New Roman" panose="02020603050405020304" pitchFamily="18" charset="0"/>
                      </a:endParaRPr>
                    </a:p>
                  </a:txBody>
                  <a:tcPr marL="68580" marR="68580" marT="0" marB="0"/>
                </a:tc>
              </a:tr>
              <a:tr h="549968">
                <a:tc>
                  <a:txBody>
                    <a:bodyPr/>
                    <a:lstStyle/>
                    <a:p>
                      <a:pPr>
                        <a:spcAft>
                          <a:spcPts val="0"/>
                        </a:spcAft>
                        <a:tabLst>
                          <a:tab pos="2637155" algn="ctr"/>
                          <a:tab pos="5274310" algn="r"/>
                        </a:tabLst>
                      </a:pPr>
                      <a:r>
                        <a:rPr lang="en-GB" sz="1800" dirty="0" smtClean="0">
                          <a:effectLst/>
                        </a:rPr>
                        <a:t>TC 5– SME Development</a:t>
                      </a:r>
                      <a:endParaRPr lang="en-GB"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tabLst>
                          <a:tab pos="2637155" algn="ctr"/>
                          <a:tab pos="5274310" algn="r"/>
                        </a:tabLst>
                      </a:pPr>
                      <a:r>
                        <a:rPr lang="en-GB" sz="1800" dirty="0" smtClean="0">
                          <a:effectLst/>
                          <a:latin typeface="+mn-lt"/>
                          <a:ea typeface="+mn-ea"/>
                        </a:rPr>
                        <a:t>Mozambique</a:t>
                      </a:r>
                      <a:endParaRPr lang="en-GB"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tabLst>
                          <a:tab pos="2637155" algn="ctr"/>
                          <a:tab pos="5274310" algn="r"/>
                        </a:tabLst>
                      </a:pPr>
                      <a:r>
                        <a:rPr lang="en-GB" sz="1800" dirty="0" smtClean="0">
                          <a:effectLst/>
                          <a:latin typeface="+mn-lt"/>
                          <a:ea typeface="+mn-ea"/>
                        </a:rPr>
                        <a:t>Mr</a:t>
                      </a:r>
                      <a:r>
                        <a:rPr lang="en-GB" sz="1800" baseline="0" dirty="0" smtClean="0">
                          <a:effectLst/>
                          <a:latin typeface="+mn-lt"/>
                          <a:ea typeface="+mn-ea"/>
                        </a:rPr>
                        <a:t> Geraldo </a:t>
                      </a:r>
                      <a:r>
                        <a:rPr lang="en-GB" sz="1800" baseline="0" dirty="0" err="1" smtClean="0">
                          <a:effectLst/>
                          <a:latin typeface="+mn-lt"/>
                          <a:ea typeface="+mn-ea"/>
                        </a:rPr>
                        <a:t>Albasini</a:t>
                      </a:r>
                      <a:endParaRPr lang="en-GB" sz="1200" dirty="0">
                        <a:effectLst/>
                        <a:latin typeface="Times New Roman" panose="02020603050405020304" pitchFamily="18" charset="0"/>
                        <a:ea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13951884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824" y="0"/>
            <a:ext cx="9144824" cy="6858001"/>
            <a:chOff x="-824" y="0"/>
            <a:chExt cx="9144824" cy="6858001"/>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l="658"/>
            <a:stretch/>
          </p:blipFill>
          <p:spPr>
            <a:xfrm rot="10800000">
              <a:off x="-824" y="6025743"/>
              <a:ext cx="9144824" cy="832258"/>
            </a:xfrm>
            <a:prstGeom prst="rect">
              <a:avLst/>
            </a:prstGeom>
          </p:spPr>
        </p:pic>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0800000">
              <a:off x="-824" y="0"/>
              <a:ext cx="9144000" cy="83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8" name="TextBox 7"/>
          <p:cNvSpPr txBox="1"/>
          <p:nvPr/>
        </p:nvSpPr>
        <p:spPr>
          <a:xfrm>
            <a:off x="155315" y="1124744"/>
            <a:ext cx="8856984" cy="5447645"/>
          </a:xfrm>
          <a:prstGeom prst="rect">
            <a:avLst/>
          </a:prstGeom>
          <a:ln>
            <a:noFill/>
          </a:ln>
        </p:spPr>
        <p:style>
          <a:lnRef idx="2">
            <a:schemeClr val="accent2"/>
          </a:lnRef>
          <a:fillRef idx="1001">
            <a:schemeClr val="lt1"/>
          </a:fillRef>
          <a:effectRef idx="0">
            <a:schemeClr val="accent2"/>
          </a:effectRef>
          <a:fontRef idx="minor">
            <a:schemeClr val="dk1"/>
          </a:fontRef>
        </p:style>
        <p:txBody>
          <a:bodyPr wrap="square" rtlCol="0">
            <a:spAutoFit/>
          </a:bodyPr>
          <a:lstStyle/>
          <a:p>
            <a:pPr marL="273050" lvl="0" indent="-273050" fontAlgn="base">
              <a:spcBef>
                <a:spcPts val="575"/>
              </a:spcBef>
              <a:spcAft>
                <a:spcPct val="0"/>
              </a:spcAft>
              <a:buClr>
                <a:srgbClr val="D34817"/>
              </a:buClr>
              <a:buSzPct val="85000"/>
              <a:buFont typeface="Wingdings 2" pitchFamily="18" charset="2"/>
              <a:buChar char=""/>
            </a:pPr>
            <a:r>
              <a:rPr lang="en-ZA" altLang="en-US" sz="2000" dirty="0" smtClean="0">
                <a:solidFill>
                  <a:prstClr val="black"/>
                </a:solidFill>
              </a:rPr>
              <a:t>SADCMET held its annual General Assembly during the SADC SQAM meetings in </a:t>
            </a:r>
            <a:r>
              <a:rPr lang="en-ZA" altLang="en-US" sz="2000" dirty="0" err="1" smtClean="0">
                <a:solidFill>
                  <a:prstClr val="black"/>
                </a:solidFill>
              </a:rPr>
              <a:t>Kinshansa</a:t>
            </a:r>
            <a:r>
              <a:rPr lang="en-ZA" altLang="en-US" sz="2000" dirty="0" smtClean="0">
                <a:solidFill>
                  <a:prstClr val="black"/>
                </a:solidFill>
              </a:rPr>
              <a:t>, DRC in  March 2015</a:t>
            </a:r>
          </a:p>
          <a:p>
            <a:pPr marL="273050" lvl="0" indent="-273050" fontAlgn="base">
              <a:spcBef>
                <a:spcPts val="575"/>
              </a:spcBef>
              <a:spcAft>
                <a:spcPct val="0"/>
              </a:spcAft>
              <a:buClr>
                <a:srgbClr val="D34817"/>
              </a:buClr>
              <a:buSzPct val="85000"/>
              <a:buFont typeface="Wingdings 2" pitchFamily="18" charset="2"/>
              <a:buChar char=""/>
            </a:pPr>
            <a:r>
              <a:rPr lang="en-US" altLang="en-US" sz="2000" dirty="0" smtClean="0">
                <a:solidFill>
                  <a:prstClr val="black"/>
                </a:solidFill>
              </a:rPr>
              <a:t>SADCMET </a:t>
            </a:r>
            <a:r>
              <a:rPr lang="en-US" altLang="en-US" sz="2000" dirty="0">
                <a:solidFill>
                  <a:prstClr val="black"/>
                </a:solidFill>
              </a:rPr>
              <a:t>participated in the Test and Measurement conference and SADC Regional Laboratories Association (SRLA) hosted by the NLA South Africa held in Johannesburg, South </a:t>
            </a:r>
            <a:r>
              <a:rPr lang="en-US" altLang="en-US" sz="2000" dirty="0" smtClean="0">
                <a:solidFill>
                  <a:prstClr val="black"/>
                </a:solidFill>
              </a:rPr>
              <a:t>Africa</a:t>
            </a:r>
          </a:p>
          <a:p>
            <a:pPr marL="273050" lvl="0" indent="-273050" fontAlgn="base">
              <a:spcBef>
                <a:spcPts val="575"/>
              </a:spcBef>
              <a:spcAft>
                <a:spcPct val="0"/>
              </a:spcAft>
              <a:buClr>
                <a:srgbClr val="D34817"/>
              </a:buClr>
              <a:buSzPct val="85000"/>
              <a:buFont typeface="Wingdings 2" pitchFamily="18" charset="2"/>
              <a:buChar char=""/>
            </a:pPr>
            <a:r>
              <a:rPr lang="en-ZA" altLang="en-US" sz="2000" dirty="0" smtClean="0">
                <a:solidFill>
                  <a:prstClr val="black"/>
                </a:solidFill>
              </a:rPr>
              <a:t>SADCMET </a:t>
            </a:r>
            <a:r>
              <a:rPr lang="en-ZA" altLang="en-US" sz="2000" dirty="0">
                <a:solidFill>
                  <a:prstClr val="black"/>
                </a:solidFill>
              </a:rPr>
              <a:t>participated at the APMP GA and the Developing Economies Committee held in </a:t>
            </a:r>
            <a:r>
              <a:rPr lang="en-ZA" altLang="en-US" sz="2000" dirty="0" err="1" smtClean="0">
                <a:solidFill>
                  <a:prstClr val="black"/>
                </a:solidFill>
              </a:rPr>
              <a:t>Daejeon</a:t>
            </a:r>
            <a:r>
              <a:rPr lang="en-ZA" altLang="en-US" sz="2000" dirty="0" smtClean="0">
                <a:solidFill>
                  <a:prstClr val="black"/>
                </a:solidFill>
              </a:rPr>
              <a:t>, Korea  in </a:t>
            </a:r>
            <a:r>
              <a:rPr lang="en-ZA" altLang="en-US" sz="2000" dirty="0">
                <a:solidFill>
                  <a:prstClr val="black"/>
                </a:solidFill>
              </a:rPr>
              <a:t>Nov </a:t>
            </a:r>
            <a:r>
              <a:rPr lang="en-ZA" altLang="en-US" sz="2000" dirty="0" smtClean="0">
                <a:solidFill>
                  <a:prstClr val="black"/>
                </a:solidFill>
              </a:rPr>
              <a:t>2014</a:t>
            </a:r>
          </a:p>
          <a:p>
            <a:pPr marL="273050" lvl="0" indent="-273050" fontAlgn="base">
              <a:spcBef>
                <a:spcPts val="575"/>
              </a:spcBef>
              <a:spcAft>
                <a:spcPct val="0"/>
              </a:spcAft>
              <a:buClr>
                <a:srgbClr val="D34817"/>
              </a:buClr>
              <a:buSzPct val="85000"/>
              <a:buFont typeface="Wingdings 2" pitchFamily="18" charset="2"/>
              <a:buChar char=""/>
            </a:pPr>
            <a:r>
              <a:rPr lang="en-ZA" altLang="en-US" sz="2000" dirty="0" smtClean="0">
                <a:solidFill>
                  <a:prstClr val="black"/>
                </a:solidFill>
              </a:rPr>
              <a:t>SADCMET </a:t>
            </a:r>
            <a:r>
              <a:rPr lang="en-ZA" altLang="en-US" sz="2000" dirty="0">
                <a:solidFill>
                  <a:prstClr val="black"/>
                </a:solidFill>
              </a:rPr>
              <a:t>runs the SADC Water PT scheme for the chemistry and micro-biology analysis of water sponsored by </a:t>
            </a:r>
            <a:r>
              <a:rPr lang="en-ZA" altLang="en-US" sz="2000" dirty="0" smtClean="0">
                <a:solidFill>
                  <a:prstClr val="black"/>
                </a:solidFill>
              </a:rPr>
              <a:t>PTB</a:t>
            </a:r>
            <a:r>
              <a:rPr lang="en-ZA" altLang="en-US" sz="2000" dirty="0">
                <a:solidFill>
                  <a:prstClr val="black"/>
                </a:solidFill>
              </a:rPr>
              <a:t>. </a:t>
            </a:r>
            <a:r>
              <a:rPr lang="en-ZA" altLang="en-US" sz="2000" dirty="0" smtClean="0">
                <a:solidFill>
                  <a:prstClr val="black"/>
                </a:solidFill>
              </a:rPr>
              <a:t>More than 100 laboratories from most of the AFRIMETS countries participate in the Water PT scheme. An </a:t>
            </a:r>
            <a:r>
              <a:rPr lang="en-ZA" altLang="en-US" sz="2000" dirty="0">
                <a:solidFill>
                  <a:prstClr val="black"/>
                </a:solidFill>
              </a:rPr>
              <a:t>evaluation workshop follows each PT round and the </a:t>
            </a:r>
            <a:r>
              <a:rPr lang="en-ZA" altLang="en-US" sz="2000" dirty="0" smtClean="0">
                <a:solidFill>
                  <a:prstClr val="black"/>
                </a:solidFill>
              </a:rPr>
              <a:t>2014 </a:t>
            </a:r>
            <a:r>
              <a:rPr lang="en-ZA" altLang="en-US" sz="2000" dirty="0">
                <a:solidFill>
                  <a:prstClr val="black"/>
                </a:solidFill>
              </a:rPr>
              <a:t>Water PT Evaluation workshop was held in </a:t>
            </a:r>
            <a:r>
              <a:rPr lang="en-ZA" altLang="en-US" sz="2000" dirty="0" smtClean="0">
                <a:solidFill>
                  <a:prstClr val="black"/>
                </a:solidFill>
              </a:rPr>
              <a:t>Lusaka, Zambia for </a:t>
            </a:r>
            <a:r>
              <a:rPr lang="en-ZA" altLang="en-US" sz="2000" dirty="0">
                <a:solidFill>
                  <a:prstClr val="black"/>
                </a:solidFill>
              </a:rPr>
              <a:t>the </a:t>
            </a:r>
            <a:r>
              <a:rPr lang="en-ZA" altLang="en-US" sz="2000" dirty="0" smtClean="0">
                <a:solidFill>
                  <a:prstClr val="black"/>
                </a:solidFill>
              </a:rPr>
              <a:t>10 </a:t>
            </a:r>
            <a:r>
              <a:rPr lang="en-ZA" altLang="en-US" sz="2000" dirty="0" err="1" smtClean="0">
                <a:solidFill>
                  <a:prstClr val="black"/>
                </a:solidFill>
              </a:rPr>
              <a:t>th</a:t>
            </a:r>
            <a:r>
              <a:rPr lang="en-ZA" altLang="en-US" sz="2000" dirty="0" smtClean="0">
                <a:solidFill>
                  <a:prstClr val="black"/>
                </a:solidFill>
              </a:rPr>
              <a:t> </a:t>
            </a:r>
            <a:r>
              <a:rPr lang="en-ZA" altLang="en-US" sz="2000" dirty="0">
                <a:solidFill>
                  <a:prstClr val="black"/>
                </a:solidFill>
              </a:rPr>
              <a:t>Chemistry PT round and </a:t>
            </a:r>
            <a:r>
              <a:rPr lang="en-ZA" altLang="en-US" sz="2000" dirty="0" smtClean="0">
                <a:solidFill>
                  <a:prstClr val="black"/>
                </a:solidFill>
              </a:rPr>
              <a:t>6 </a:t>
            </a:r>
            <a:r>
              <a:rPr lang="en-ZA" altLang="en-US" sz="2000" dirty="0" err="1" smtClean="0">
                <a:solidFill>
                  <a:prstClr val="black"/>
                </a:solidFill>
              </a:rPr>
              <a:t>th</a:t>
            </a:r>
            <a:r>
              <a:rPr lang="en-ZA" altLang="en-US" sz="2000" dirty="0" smtClean="0">
                <a:solidFill>
                  <a:prstClr val="black"/>
                </a:solidFill>
              </a:rPr>
              <a:t> </a:t>
            </a:r>
            <a:r>
              <a:rPr lang="en-ZA" altLang="en-US" sz="2000" dirty="0">
                <a:solidFill>
                  <a:prstClr val="black"/>
                </a:solidFill>
              </a:rPr>
              <a:t>Microbiology PT round</a:t>
            </a:r>
            <a:r>
              <a:rPr lang="en-ZA" altLang="en-US" sz="2000" dirty="0" smtClean="0">
                <a:solidFill>
                  <a:prstClr val="black"/>
                </a:solidFill>
              </a:rPr>
              <a:t>.</a:t>
            </a:r>
          </a:p>
          <a:p>
            <a:pPr marL="273050" lvl="0" indent="-273050" fontAlgn="base">
              <a:spcBef>
                <a:spcPts val="575"/>
              </a:spcBef>
              <a:spcAft>
                <a:spcPct val="0"/>
              </a:spcAft>
              <a:buClr>
                <a:srgbClr val="D34817"/>
              </a:buClr>
              <a:buSzPct val="85000"/>
              <a:buFont typeface="Wingdings 2" pitchFamily="18" charset="2"/>
              <a:buChar char=""/>
            </a:pPr>
            <a:r>
              <a:rPr lang="en-ZA" altLang="en-US" sz="2000" dirty="0" smtClean="0">
                <a:solidFill>
                  <a:prstClr val="black"/>
                </a:solidFill>
              </a:rPr>
              <a:t>SADCMET has also participated in the NCSLI conference held in Dallas, USA from 20-24 July 2015 where the RC presented on the SADCMET instrument bank project</a:t>
            </a:r>
            <a:endParaRPr lang="en-ZA" altLang="en-US" sz="2000" dirty="0">
              <a:solidFill>
                <a:prstClr val="black"/>
              </a:solidFill>
            </a:endParaRPr>
          </a:p>
          <a:p>
            <a:endParaRPr lang="en-ZA" sz="2800" dirty="0"/>
          </a:p>
        </p:txBody>
      </p:sp>
      <p:sp>
        <p:nvSpPr>
          <p:cNvPr id="7" name="Subtitle 2"/>
          <p:cNvSpPr>
            <a:spLocks noGrp="1"/>
          </p:cNvSpPr>
          <p:nvPr>
            <p:ph type="subTitle" idx="1"/>
          </p:nvPr>
        </p:nvSpPr>
        <p:spPr>
          <a:xfrm>
            <a:off x="146050" y="595313"/>
            <a:ext cx="8867775" cy="479425"/>
          </a:xfrm>
        </p:spPr>
        <p:txBody>
          <a:bodyPr>
            <a:normAutofit/>
          </a:bodyPr>
          <a:lstStyle/>
          <a:p>
            <a:pPr algn="l"/>
            <a:r>
              <a:rPr lang="en-ZA" sz="2400" b="1" dirty="0" smtClean="0">
                <a:solidFill>
                  <a:srgbClr val="005EAB"/>
                </a:solidFill>
                <a:latin typeface="Times New Roman" panose="02020603050405020304" pitchFamily="18" charset="0"/>
                <a:cs typeface="Times New Roman" panose="02020603050405020304" pitchFamily="18" charset="0"/>
              </a:rPr>
              <a:t>SRMO Activities undertaken during the reporting year</a:t>
            </a:r>
            <a:endParaRPr lang="en-ZA" sz="2400" b="1" dirty="0">
              <a:solidFill>
                <a:srgbClr val="005EAB"/>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41211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824" y="0"/>
            <a:ext cx="9144824" cy="6858001"/>
            <a:chOff x="-824" y="0"/>
            <a:chExt cx="9144824" cy="6858001"/>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l="658"/>
            <a:stretch/>
          </p:blipFill>
          <p:spPr>
            <a:xfrm rot="10800000">
              <a:off x="-824" y="6025743"/>
              <a:ext cx="9144824" cy="832258"/>
            </a:xfrm>
            <a:prstGeom prst="rect">
              <a:avLst/>
            </a:prstGeom>
          </p:spPr>
        </p:pic>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0800000">
              <a:off x="-824" y="0"/>
              <a:ext cx="9144000" cy="83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8" name="TextBox 7"/>
          <p:cNvSpPr txBox="1"/>
          <p:nvPr/>
        </p:nvSpPr>
        <p:spPr>
          <a:xfrm>
            <a:off x="155315" y="1124744"/>
            <a:ext cx="8856984" cy="5216813"/>
          </a:xfrm>
          <a:prstGeom prst="rect">
            <a:avLst/>
          </a:prstGeom>
          <a:ln>
            <a:noFill/>
          </a:ln>
        </p:spPr>
        <p:style>
          <a:lnRef idx="2">
            <a:schemeClr val="accent2"/>
          </a:lnRef>
          <a:fillRef idx="1001">
            <a:schemeClr val="lt1"/>
          </a:fillRef>
          <a:effectRef idx="0">
            <a:schemeClr val="accent2"/>
          </a:effectRef>
          <a:fontRef idx="minor">
            <a:schemeClr val="dk1"/>
          </a:fontRef>
        </p:style>
        <p:txBody>
          <a:bodyPr wrap="square" rtlCol="0">
            <a:spAutoFit/>
          </a:bodyPr>
          <a:lstStyle/>
          <a:p>
            <a:pPr marL="273050" indent="-273050" fontAlgn="base">
              <a:spcBef>
                <a:spcPts val="575"/>
              </a:spcBef>
              <a:spcAft>
                <a:spcPct val="0"/>
              </a:spcAft>
              <a:buClr>
                <a:srgbClr val="D34817"/>
              </a:buClr>
              <a:buSzPct val="85000"/>
              <a:buFont typeface="Wingdings 2" pitchFamily="18" charset="2"/>
              <a:buChar char=""/>
            </a:pPr>
            <a:r>
              <a:rPr lang="en-ZA" altLang="en-US" sz="2000" dirty="0" smtClean="0">
                <a:solidFill>
                  <a:prstClr val="black"/>
                </a:solidFill>
              </a:rPr>
              <a:t>During the Water PT evaluation workshop held in </a:t>
            </a:r>
            <a:r>
              <a:rPr lang="en-ZA" altLang="en-US" sz="2000" dirty="0" smtClean="0">
                <a:solidFill>
                  <a:prstClr val="black"/>
                </a:solidFill>
              </a:rPr>
              <a:t>Zambia</a:t>
            </a:r>
            <a:r>
              <a:rPr lang="en-ZA" altLang="en-US" sz="2000" dirty="0" smtClean="0">
                <a:solidFill>
                  <a:prstClr val="black"/>
                </a:solidFill>
              </a:rPr>
              <a:t>, </a:t>
            </a:r>
            <a:r>
              <a:rPr lang="en-ZA" altLang="en-US" sz="2000" dirty="0" smtClean="0">
                <a:solidFill>
                  <a:prstClr val="black"/>
                </a:solidFill>
              </a:rPr>
              <a:t>training was conducted in Control charts and more that 60 participants were trained and received certificates</a:t>
            </a:r>
          </a:p>
          <a:p>
            <a:pPr marL="273050" indent="-273050" fontAlgn="base">
              <a:spcBef>
                <a:spcPts val="575"/>
              </a:spcBef>
              <a:spcAft>
                <a:spcPct val="0"/>
              </a:spcAft>
              <a:buClr>
                <a:srgbClr val="D34817"/>
              </a:buClr>
              <a:buSzPct val="85000"/>
              <a:buFont typeface="Wingdings 2" pitchFamily="18" charset="2"/>
              <a:buChar char=""/>
            </a:pPr>
            <a:r>
              <a:rPr lang="en-US" altLang="en-US" sz="2000" dirty="0" smtClean="0">
                <a:solidFill>
                  <a:prstClr val="black"/>
                </a:solidFill>
              </a:rPr>
              <a:t>SADCMET NMIs have taken advantage of the Global Metrology Academy which is aimed at capacity building and training of </a:t>
            </a:r>
            <a:r>
              <a:rPr lang="en-US" altLang="en-US" sz="2000" dirty="0" err="1" smtClean="0">
                <a:solidFill>
                  <a:prstClr val="black"/>
                </a:solidFill>
              </a:rPr>
              <a:t>metrologists</a:t>
            </a:r>
            <a:r>
              <a:rPr lang="en-US" altLang="en-US" sz="2000" dirty="0" smtClean="0">
                <a:solidFill>
                  <a:prstClr val="black"/>
                </a:solidFill>
              </a:rPr>
              <a:t> from developing countries hosted by the Korean Research Institute of Science and Standards (KRISS) and Zimbabwe, Botswana and Zambia have participated in training courses in Mass and related quantities, electricity and magnetism and  thermometry and humidity.</a:t>
            </a:r>
          </a:p>
          <a:p>
            <a:pPr marL="273050" indent="-273050" fontAlgn="base">
              <a:spcBef>
                <a:spcPts val="575"/>
              </a:spcBef>
              <a:spcAft>
                <a:spcPct val="0"/>
              </a:spcAft>
              <a:buClr>
                <a:srgbClr val="D34817"/>
              </a:buClr>
              <a:buSzPct val="85000"/>
              <a:buFont typeface="Wingdings 2" pitchFamily="18" charset="2"/>
              <a:buChar char=""/>
            </a:pPr>
            <a:r>
              <a:rPr lang="en-US" altLang="en-US" sz="2000" dirty="0" smtClean="0">
                <a:solidFill>
                  <a:prstClr val="black"/>
                </a:solidFill>
              </a:rPr>
              <a:t>Lesotho purchased some legal metrology equipment and received training through PTB assistance</a:t>
            </a:r>
          </a:p>
          <a:p>
            <a:pPr marL="273050" indent="-273050" fontAlgn="base">
              <a:spcBef>
                <a:spcPts val="575"/>
              </a:spcBef>
              <a:spcAft>
                <a:spcPct val="0"/>
              </a:spcAft>
              <a:buClr>
                <a:srgbClr val="D34817"/>
              </a:buClr>
              <a:buSzPct val="85000"/>
              <a:buFont typeface="Wingdings 2" pitchFamily="18" charset="2"/>
              <a:buChar char=""/>
            </a:pPr>
            <a:endParaRPr lang="en-US" altLang="en-US" sz="2000" dirty="0" smtClean="0">
              <a:solidFill>
                <a:prstClr val="black"/>
              </a:solidFill>
            </a:endParaRPr>
          </a:p>
          <a:p>
            <a:pPr marL="273050" indent="-273050" fontAlgn="base">
              <a:spcBef>
                <a:spcPts val="575"/>
              </a:spcBef>
              <a:spcAft>
                <a:spcPct val="0"/>
              </a:spcAft>
              <a:buClr>
                <a:srgbClr val="D34817"/>
              </a:buClr>
              <a:buSzPct val="85000"/>
              <a:buFont typeface="Wingdings 2" pitchFamily="18" charset="2"/>
              <a:buChar char=""/>
            </a:pPr>
            <a:endParaRPr lang="en-US" altLang="en-US" sz="2000" dirty="0" smtClean="0">
              <a:solidFill>
                <a:prstClr val="black"/>
              </a:solidFill>
            </a:endParaRPr>
          </a:p>
          <a:p>
            <a:pPr marL="273050" indent="-273050" fontAlgn="base">
              <a:spcBef>
                <a:spcPts val="575"/>
              </a:spcBef>
              <a:spcAft>
                <a:spcPct val="0"/>
              </a:spcAft>
              <a:buClr>
                <a:srgbClr val="D34817"/>
              </a:buClr>
              <a:buSzPct val="85000"/>
              <a:buFont typeface="Wingdings 2" pitchFamily="18" charset="2"/>
              <a:buChar char=""/>
            </a:pPr>
            <a:endParaRPr lang="en-US" altLang="en-US" sz="2000" dirty="0" smtClean="0">
              <a:solidFill>
                <a:prstClr val="black"/>
              </a:solidFill>
            </a:endParaRPr>
          </a:p>
          <a:p>
            <a:endParaRPr lang="en-ZA" sz="2800" dirty="0">
              <a:solidFill>
                <a:prstClr val="black"/>
              </a:solidFill>
            </a:endParaRPr>
          </a:p>
        </p:txBody>
      </p:sp>
      <p:sp>
        <p:nvSpPr>
          <p:cNvPr id="7" name="Subtitle 2"/>
          <p:cNvSpPr>
            <a:spLocks noGrp="1"/>
          </p:cNvSpPr>
          <p:nvPr>
            <p:ph type="subTitle" idx="1"/>
          </p:nvPr>
        </p:nvSpPr>
        <p:spPr>
          <a:xfrm>
            <a:off x="146050" y="595313"/>
            <a:ext cx="8867775" cy="479425"/>
          </a:xfrm>
        </p:spPr>
        <p:txBody>
          <a:bodyPr>
            <a:normAutofit/>
          </a:bodyPr>
          <a:lstStyle/>
          <a:p>
            <a:pPr algn="l"/>
            <a:r>
              <a:rPr lang="en-ZA" sz="2400" b="1" dirty="0" smtClean="0">
                <a:solidFill>
                  <a:srgbClr val="005EAB"/>
                </a:solidFill>
                <a:latin typeface="Times New Roman" panose="02020603050405020304" pitchFamily="18" charset="0"/>
                <a:cs typeface="Times New Roman" panose="02020603050405020304" pitchFamily="18" charset="0"/>
              </a:rPr>
              <a:t>Capacity Building/Training</a:t>
            </a:r>
            <a:endParaRPr lang="en-ZA" sz="2400" b="1" dirty="0">
              <a:solidFill>
                <a:srgbClr val="005EAB"/>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845507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824" y="0"/>
            <a:ext cx="9144824" cy="6858001"/>
            <a:chOff x="-824" y="0"/>
            <a:chExt cx="9144824" cy="6858001"/>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l="658"/>
            <a:stretch/>
          </p:blipFill>
          <p:spPr>
            <a:xfrm rot="10800000">
              <a:off x="-824" y="6025743"/>
              <a:ext cx="9144824" cy="832258"/>
            </a:xfrm>
            <a:prstGeom prst="rect">
              <a:avLst/>
            </a:prstGeom>
          </p:spPr>
        </p:pic>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0800000">
              <a:off x="-824" y="0"/>
              <a:ext cx="9144000" cy="83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8" name="TextBox 7"/>
          <p:cNvSpPr txBox="1"/>
          <p:nvPr/>
        </p:nvSpPr>
        <p:spPr>
          <a:xfrm>
            <a:off x="143096" y="1268759"/>
            <a:ext cx="8856984" cy="2677656"/>
          </a:xfrm>
          <a:prstGeom prst="rect">
            <a:avLst/>
          </a:prstGeom>
          <a:ln>
            <a:noFill/>
          </a:ln>
        </p:spPr>
        <p:style>
          <a:lnRef idx="2">
            <a:schemeClr val="accent2"/>
          </a:lnRef>
          <a:fillRef idx="1001">
            <a:schemeClr val="lt1"/>
          </a:fillRef>
          <a:effectRef idx="0">
            <a:schemeClr val="accent2"/>
          </a:effectRef>
          <a:fontRef idx="minor">
            <a:schemeClr val="dk1"/>
          </a:fontRef>
        </p:style>
        <p:txBody>
          <a:bodyPr wrap="square" rtlCol="0">
            <a:spAutoFit/>
          </a:bodyPr>
          <a:lstStyle/>
          <a:p>
            <a:pPr marL="342900" lvl="0" indent="-342900">
              <a:buFont typeface="Arial" pitchFamily="34" charset="0"/>
              <a:buChar char="•"/>
            </a:pPr>
            <a:r>
              <a:rPr lang="en-ZA" sz="2400" dirty="0">
                <a:solidFill>
                  <a:prstClr val="black"/>
                </a:solidFill>
                <a:cs typeface="Times New Roman" panose="02020603050405020304" pitchFamily="18" charset="0"/>
              </a:rPr>
              <a:t>SADCMET </a:t>
            </a:r>
            <a:r>
              <a:rPr lang="en-ZA" sz="2400" dirty="0" smtClean="0">
                <a:solidFill>
                  <a:prstClr val="black"/>
                </a:solidFill>
                <a:cs typeface="Times New Roman" panose="02020603050405020304" pitchFamily="18" charset="0"/>
              </a:rPr>
              <a:t>NMIs especially the 6 Associates of the CGPM are participating in the AFRIMETS key and supplementary comparisons in the areas of mass metrology and temperature in preparation for the project of submission of CMCs in the KCDB</a:t>
            </a:r>
            <a:endParaRPr lang="en-ZA" sz="2400" dirty="0">
              <a:solidFill>
                <a:prstClr val="black"/>
              </a:solidFill>
              <a:cs typeface="Times New Roman" panose="02020603050405020304" pitchFamily="18" charset="0"/>
            </a:endParaRPr>
          </a:p>
          <a:p>
            <a:pPr lvl="0"/>
            <a:endParaRPr lang="en-ZA" sz="2400" dirty="0">
              <a:solidFill>
                <a:prstClr val="black"/>
              </a:solidFill>
              <a:cs typeface="Times New Roman" panose="02020603050405020304" pitchFamily="18" charset="0"/>
            </a:endParaRPr>
          </a:p>
          <a:p>
            <a:pPr marL="342900" lvl="0" indent="-342900">
              <a:buFont typeface="Arial" pitchFamily="34" charset="0"/>
              <a:buChar char="•"/>
            </a:pPr>
            <a:r>
              <a:rPr lang="en-ZA" sz="2400" dirty="0" smtClean="0">
                <a:solidFill>
                  <a:prstClr val="black"/>
                </a:solidFill>
                <a:cs typeface="Times New Roman" panose="02020603050405020304" pitchFamily="18" charset="0"/>
              </a:rPr>
              <a:t>Other NMIs are also participating in AFRIMETS PT schemes and bilateral comparisons to support their continued accreditation.</a:t>
            </a:r>
            <a:endParaRPr lang="en-ZA" sz="2400" dirty="0">
              <a:solidFill>
                <a:prstClr val="black"/>
              </a:solidFill>
              <a:cs typeface="Times New Roman" panose="02020603050405020304" pitchFamily="18" charset="0"/>
            </a:endParaRPr>
          </a:p>
        </p:txBody>
      </p:sp>
      <p:sp>
        <p:nvSpPr>
          <p:cNvPr id="11" name="Subtitle 2"/>
          <p:cNvSpPr>
            <a:spLocks noGrp="1"/>
          </p:cNvSpPr>
          <p:nvPr>
            <p:ph type="subTitle" idx="1"/>
          </p:nvPr>
        </p:nvSpPr>
        <p:spPr>
          <a:xfrm>
            <a:off x="132868" y="788557"/>
            <a:ext cx="8867212" cy="480202"/>
          </a:xfrm>
        </p:spPr>
        <p:txBody>
          <a:bodyPr>
            <a:normAutofit/>
          </a:bodyPr>
          <a:lstStyle/>
          <a:p>
            <a:pPr algn="l"/>
            <a:r>
              <a:rPr lang="en-ZA" sz="2400" b="1" dirty="0" err="1" smtClean="0">
                <a:solidFill>
                  <a:srgbClr val="005EAB"/>
                </a:solidFill>
                <a:latin typeface="Times New Roman" panose="02020603050405020304" pitchFamily="18" charset="0"/>
                <a:cs typeface="Times New Roman" panose="02020603050405020304" pitchFamily="18" charset="0"/>
              </a:rPr>
              <a:t>Intercomparisons</a:t>
            </a:r>
            <a:endParaRPr lang="en-ZA" sz="2400" b="1" dirty="0">
              <a:solidFill>
                <a:srgbClr val="005EAB"/>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997020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824" y="0"/>
            <a:ext cx="9144824" cy="6858001"/>
            <a:chOff x="-824" y="0"/>
            <a:chExt cx="9144824" cy="6858001"/>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l="658"/>
            <a:stretch/>
          </p:blipFill>
          <p:spPr>
            <a:xfrm rot="10800000">
              <a:off x="-824" y="6025743"/>
              <a:ext cx="9144824" cy="832258"/>
            </a:xfrm>
            <a:prstGeom prst="rect">
              <a:avLst/>
            </a:prstGeom>
          </p:spPr>
        </p:pic>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0800000">
              <a:off x="-824" y="0"/>
              <a:ext cx="9144000" cy="83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8" name="TextBox 7"/>
          <p:cNvSpPr txBox="1"/>
          <p:nvPr/>
        </p:nvSpPr>
        <p:spPr>
          <a:xfrm>
            <a:off x="143096" y="1268759"/>
            <a:ext cx="8856984" cy="5170646"/>
          </a:xfrm>
          <a:prstGeom prst="rect">
            <a:avLst/>
          </a:prstGeom>
          <a:ln>
            <a:noFill/>
          </a:ln>
        </p:spPr>
        <p:style>
          <a:lnRef idx="2">
            <a:schemeClr val="accent2"/>
          </a:lnRef>
          <a:fillRef idx="1001">
            <a:schemeClr val="lt1"/>
          </a:fillRef>
          <a:effectRef idx="0">
            <a:schemeClr val="accent2"/>
          </a:effectRef>
          <a:fontRef idx="minor">
            <a:schemeClr val="dk1"/>
          </a:fontRef>
        </p:style>
        <p:txBody>
          <a:bodyPr wrap="square" rtlCol="0">
            <a:spAutoFit/>
          </a:bodyPr>
          <a:lstStyle/>
          <a:p>
            <a:pPr marL="342900" indent="-342900">
              <a:buFont typeface="Arial" pitchFamily="34" charset="0"/>
              <a:buChar char="•"/>
            </a:pPr>
            <a:r>
              <a:rPr lang="en-ZA" sz="2400" dirty="0" smtClean="0">
                <a:cs typeface="Times New Roman" panose="02020603050405020304" pitchFamily="18" charset="0"/>
              </a:rPr>
              <a:t>SADCMET distributed World Metrology Day </a:t>
            </a:r>
            <a:r>
              <a:rPr lang="en-ZA" sz="2400" dirty="0" smtClean="0">
                <a:cs typeface="Times New Roman" panose="02020603050405020304" pitchFamily="18" charset="0"/>
              </a:rPr>
              <a:t>2015 </a:t>
            </a:r>
            <a:r>
              <a:rPr lang="en-ZA" sz="2400" dirty="0" smtClean="0">
                <a:cs typeface="Times New Roman" panose="02020603050405020304" pitchFamily="18" charset="0"/>
              </a:rPr>
              <a:t>posters to all its members for the promotion and creation of awareness on importance of metrology and good measurement practices.</a:t>
            </a:r>
          </a:p>
          <a:p>
            <a:endParaRPr lang="en-ZA" sz="2400" dirty="0" smtClean="0">
              <a:cs typeface="Times New Roman" panose="02020603050405020304" pitchFamily="18" charset="0"/>
            </a:endParaRPr>
          </a:p>
          <a:p>
            <a:pPr marL="342900" indent="-342900">
              <a:buFont typeface="Arial" pitchFamily="34" charset="0"/>
              <a:buChar char="•"/>
            </a:pPr>
            <a:r>
              <a:rPr lang="en-ZA" sz="2400" dirty="0" smtClean="0">
                <a:cs typeface="Times New Roman" panose="02020603050405020304" pitchFamily="18" charset="0"/>
              </a:rPr>
              <a:t>Most NMIs were actively involved in the celebrations of the WMD through seminars, workshops, TV/Radio interviews, articles in newspapers </a:t>
            </a:r>
            <a:r>
              <a:rPr lang="en-ZA" sz="2400" dirty="0" err="1" smtClean="0">
                <a:cs typeface="Times New Roman" panose="02020603050405020304" pitchFamily="18" charset="0"/>
              </a:rPr>
              <a:t>etc</a:t>
            </a:r>
            <a:endParaRPr lang="en-ZA" sz="2400" dirty="0" smtClean="0">
              <a:cs typeface="Times New Roman" panose="02020603050405020304" pitchFamily="18" charset="0"/>
            </a:endParaRPr>
          </a:p>
          <a:p>
            <a:endParaRPr lang="en-ZA" dirty="0"/>
          </a:p>
          <a:p>
            <a:endParaRPr lang="en-ZA" dirty="0" smtClean="0"/>
          </a:p>
          <a:p>
            <a:endParaRPr lang="en-ZA" dirty="0"/>
          </a:p>
          <a:p>
            <a:endParaRPr lang="en-ZA" dirty="0" smtClean="0"/>
          </a:p>
          <a:p>
            <a:endParaRPr lang="en-ZA" dirty="0"/>
          </a:p>
          <a:p>
            <a:endParaRPr lang="en-ZA" dirty="0" smtClean="0"/>
          </a:p>
          <a:p>
            <a:endParaRPr lang="en-ZA" dirty="0"/>
          </a:p>
          <a:p>
            <a:endParaRPr lang="en-ZA" dirty="0" smtClean="0"/>
          </a:p>
          <a:p>
            <a:r>
              <a:rPr lang="en-ZA" dirty="0">
                <a:solidFill>
                  <a:schemeClr val="bg1"/>
                </a:solidFill>
              </a:rPr>
              <a:t>.</a:t>
            </a:r>
          </a:p>
        </p:txBody>
      </p:sp>
      <p:sp>
        <p:nvSpPr>
          <p:cNvPr id="11" name="Subtitle 2"/>
          <p:cNvSpPr>
            <a:spLocks noGrp="1"/>
          </p:cNvSpPr>
          <p:nvPr>
            <p:ph type="subTitle" idx="1"/>
          </p:nvPr>
        </p:nvSpPr>
        <p:spPr>
          <a:xfrm>
            <a:off x="132868" y="788557"/>
            <a:ext cx="8867212" cy="480202"/>
          </a:xfrm>
        </p:spPr>
        <p:txBody>
          <a:bodyPr>
            <a:normAutofit/>
          </a:bodyPr>
          <a:lstStyle/>
          <a:p>
            <a:pPr algn="l"/>
            <a:r>
              <a:rPr lang="en-ZA" sz="2400" b="1" dirty="0" smtClean="0">
                <a:solidFill>
                  <a:srgbClr val="005EAB"/>
                </a:solidFill>
                <a:latin typeface="Times New Roman" panose="02020603050405020304" pitchFamily="18" charset="0"/>
                <a:cs typeface="Times New Roman" panose="02020603050405020304" pitchFamily="18" charset="0"/>
              </a:rPr>
              <a:t>Creating Awareness</a:t>
            </a:r>
            <a:endParaRPr lang="en-ZA" sz="2400" b="1" dirty="0">
              <a:solidFill>
                <a:srgbClr val="005EAB"/>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441037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824" y="0"/>
            <a:ext cx="9144824" cy="6858001"/>
            <a:chOff x="-824" y="0"/>
            <a:chExt cx="9144824" cy="6858001"/>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l="658"/>
            <a:stretch/>
          </p:blipFill>
          <p:spPr>
            <a:xfrm rot="10800000">
              <a:off x="-824" y="6025743"/>
              <a:ext cx="9144824" cy="832258"/>
            </a:xfrm>
            <a:prstGeom prst="rect">
              <a:avLst/>
            </a:prstGeom>
          </p:spPr>
        </p:pic>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0800000">
              <a:off x="-824" y="0"/>
              <a:ext cx="9144000" cy="83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8" name="TextBox 7"/>
          <p:cNvSpPr txBox="1"/>
          <p:nvPr/>
        </p:nvSpPr>
        <p:spPr>
          <a:xfrm>
            <a:off x="143096" y="1268759"/>
            <a:ext cx="8856984" cy="5355312"/>
          </a:xfrm>
          <a:prstGeom prst="rect">
            <a:avLst/>
          </a:prstGeom>
          <a:ln>
            <a:noFill/>
          </a:ln>
        </p:spPr>
        <p:style>
          <a:lnRef idx="2">
            <a:schemeClr val="accent2"/>
          </a:lnRef>
          <a:fillRef idx="1001">
            <a:schemeClr val="lt1"/>
          </a:fillRef>
          <a:effectRef idx="0">
            <a:schemeClr val="accent2"/>
          </a:effectRef>
          <a:fontRef idx="minor">
            <a:schemeClr val="dk1"/>
          </a:fontRef>
        </p:style>
        <p:txBody>
          <a:bodyPr wrap="square" rtlCol="0">
            <a:spAutoFit/>
          </a:bodyPr>
          <a:lstStyle/>
          <a:p>
            <a:pPr lvl="0">
              <a:spcBef>
                <a:spcPct val="20000"/>
              </a:spcBef>
              <a:defRPr/>
            </a:pPr>
            <a:r>
              <a:rPr lang="en-US" sz="2000" dirty="0">
                <a:solidFill>
                  <a:prstClr val="black"/>
                </a:solidFill>
              </a:rPr>
              <a:t>A number of NMIs are in the process or have achieved accreditation during the period under review:</a:t>
            </a:r>
          </a:p>
          <a:p>
            <a:pPr marL="342900" lvl="0" indent="-342900">
              <a:spcBef>
                <a:spcPct val="20000"/>
              </a:spcBef>
              <a:buFont typeface="Arial" panose="020B0604020202020204" pitchFamily="34" charset="0"/>
              <a:buChar char="•"/>
              <a:defRPr/>
            </a:pPr>
            <a:r>
              <a:rPr lang="en-US" sz="2000" dirty="0">
                <a:solidFill>
                  <a:prstClr val="black"/>
                </a:solidFill>
              </a:rPr>
              <a:t>Botswana – Mass, </a:t>
            </a:r>
            <a:r>
              <a:rPr lang="en-US" sz="2000" dirty="0" smtClean="0">
                <a:solidFill>
                  <a:prstClr val="black"/>
                </a:solidFill>
              </a:rPr>
              <a:t>Temperature and </a:t>
            </a:r>
            <a:r>
              <a:rPr lang="en-US" sz="2000" dirty="0">
                <a:solidFill>
                  <a:prstClr val="black"/>
                </a:solidFill>
              </a:rPr>
              <a:t>Dimensional </a:t>
            </a:r>
            <a:r>
              <a:rPr lang="en-US" sz="2000" dirty="0" smtClean="0">
                <a:solidFill>
                  <a:prstClr val="black"/>
                </a:solidFill>
              </a:rPr>
              <a:t>accredited since 2010.  </a:t>
            </a:r>
            <a:r>
              <a:rPr lang="en-US" sz="2000" dirty="0">
                <a:solidFill>
                  <a:prstClr val="black"/>
                </a:solidFill>
              </a:rPr>
              <a:t>Pressure lab </a:t>
            </a:r>
            <a:r>
              <a:rPr lang="en-US" sz="2000" dirty="0" smtClean="0">
                <a:solidFill>
                  <a:prstClr val="black"/>
                </a:solidFill>
              </a:rPr>
              <a:t>accredited in 2013</a:t>
            </a:r>
            <a:endParaRPr lang="en-US" sz="2000" dirty="0">
              <a:solidFill>
                <a:prstClr val="black"/>
              </a:solidFill>
            </a:endParaRPr>
          </a:p>
          <a:p>
            <a:pPr marL="342900" lvl="0" indent="-342900">
              <a:spcBef>
                <a:spcPct val="20000"/>
              </a:spcBef>
              <a:buFont typeface="Arial" panose="020B0604020202020204" pitchFamily="34" charset="0"/>
              <a:buChar char="•"/>
              <a:defRPr/>
            </a:pPr>
            <a:r>
              <a:rPr lang="en-US" sz="2000" dirty="0">
                <a:solidFill>
                  <a:prstClr val="black"/>
                </a:solidFill>
              </a:rPr>
              <a:t>Namibia – </a:t>
            </a:r>
            <a:r>
              <a:rPr lang="en-ZA" sz="2000" dirty="0">
                <a:solidFill>
                  <a:prstClr val="black"/>
                </a:solidFill>
              </a:rPr>
              <a:t>The mass metrology laboratory </a:t>
            </a:r>
            <a:r>
              <a:rPr lang="en-ZA" sz="2000" dirty="0" smtClean="0">
                <a:solidFill>
                  <a:prstClr val="black"/>
                </a:solidFill>
              </a:rPr>
              <a:t>is </a:t>
            </a:r>
            <a:r>
              <a:rPr lang="en-ZA" sz="2000" dirty="0" err="1" smtClean="0">
                <a:solidFill>
                  <a:prstClr val="black"/>
                </a:solidFill>
              </a:rPr>
              <a:t>accreditated</a:t>
            </a:r>
            <a:r>
              <a:rPr lang="en-ZA" sz="2000" dirty="0" smtClean="0">
                <a:solidFill>
                  <a:prstClr val="black"/>
                </a:solidFill>
              </a:rPr>
              <a:t> </a:t>
            </a:r>
            <a:r>
              <a:rPr lang="en-ZA" sz="2000" dirty="0">
                <a:solidFill>
                  <a:prstClr val="black"/>
                </a:solidFill>
              </a:rPr>
              <a:t>and the laboratory has been recommended to extend its accreditation scope to cover Volume metrology as well for accreditation following the most recent SADCAS surveillance assessment carried in December 2013. </a:t>
            </a:r>
          </a:p>
          <a:p>
            <a:pPr marL="342900" lvl="0" indent="-342900">
              <a:spcBef>
                <a:spcPct val="20000"/>
              </a:spcBef>
              <a:buFont typeface="Arial" panose="020B0604020202020204" pitchFamily="34" charset="0"/>
              <a:buChar char="•"/>
              <a:defRPr/>
            </a:pPr>
            <a:r>
              <a:rPr lang="en-US" sz="2000" dirty="0" smtClean="0">
                <a:solidFill>
                  <a:prstClr val="black"/>
                </a:solidFill>
              </a:rPr>
              <a:t>DRC </a:t>
            </a:r>
            <a:r>
              <a:rPr lang="en-US" sz="2000" dirty="0">
                <a:solidFill>
                  <a:prstClr val="black"/>
                </a:solidFill>
              </a:rPr>
              <a:t>– Mass </a:t>
            </a:r>
            <a:r>
              <a:rPr lang="en-US" sz="2000" dirty="0" smtClean="0">
                <a:solidFill>
                  <a:prstClr val="black"/>
                </a:solidFill>
              </a:rPr>
              <a:t>(sponsored </a:t>
            </a:r>
            <a:r>
              <a:rPr lang="en-US" sz="2000" dirty="0">
                <a:solidFill>
                  <a:prstClr val="black"/>
                </a:solidFill>
              </a:rPr>
              <a:t>by PTB), </a:t>
            </a:r>
            <a:r>
              <a:rPr lang="en-US" sz="2000" dirty="0" smtClean="0">
                <a:solidFill>
                  <a:prstClr val="black"/>
                </a:solidFill>
              </a:rPr>
              <a:t>temperature </a:t>
            </a:r>
            <a:r>
              <a:rPr lang="en-US" sz="2000" dirty="0">
                <a:solidFill>
                  <a:prstClr val="black"/>
                </a:solidFill>
              </a:rPr>
              <a:t>and volume </a:t>
            </a:r>
          </a:p>
          <a:p>
            <a:pPr marL="342900" lvl="0" indent="-342900">
              <a:spcBef>
                <a:spcPct val="20000"/>
              </a:spcBef>
              <a:buFont typeface="Arial" panose="020B0604020202020204" pitchFamily="34" charset="0"/>
              <a:buChar char="•"/>
              <a:defRPr/>
            </a:pPr>
            <a:r>
              <a:rPr lang="en-US" sz="2000" dirty="0">
                <a:solidFill>
                  <a:prstClr val="black"/>
                </a:solidFill>
              </a:rPr>
              <a:t>Seychelles – </a:t>
            </a:r>
            <a:r>
              <a:rPr lang="en-GB" sz="2000" dirty="0">
                <a:solidFill>
                  <a:prstClr val="black"/>
                </a:solidFill>
              </a:rPr>
              <a:t>successfully underwent its </a:t>
            </a:r>
            <a:r>
              <a:rPr lang="en-GB" sz="2000" dirty="0" smtClean="0">
                <a:solidFill>
                  <a:prstClr val="black"/>
                </a:solidFill>
              </a:rPr>
              <a:t>third </a:t>
            </a:r>
            <a:r>
              <a:rPr lang="en-GB" sz="2000" dirty="0">
                <a:solidFill>
                  <a:prstClr val="black"/>
                </a:solidFill>
              </a:rPr>
              <a:t>surveillance assessment for mass and continued accreditation was recommended. </a:t>
            </a:r>
            <a:endParaRPr lang="en-US" sz="2000" dirty="0">
              <a:solidFill>
                <a:prstClr val="black"/>
              </a:solidFill>
            </a:endParaRPr>
          </a:p>
          <a:p>
            <a:pPr marL="342900" lvl="0" indent="-342900">
              <a:spcBef>
                <a:spcPct val="20000"/>
              </a:spcBef>
              <a:buFont typeface="Arial" panose="020B0604020202020204" pitchFamily="34" charset="0"/>
              <a:buChar char="•"/>
              <a:defRPr/>
            </a:pPr>
            <a:r>
              <a:rPr lang="en-US" sz="2000" dirty="0">
                <a:solidFill>
                  <a:prstClr val="black"/>
                </a:solidFill>
              </a:rPr>
              <a:t>Zambia </a:t>
            </a:r>
            <a:r>
              <a:rPr lang="en-US" sz="2000" dirty="0" smtClean="0">
                <a:solidFill>
                  <a:prstClr val="black"/>
                </a:solidFill>
              </a:rPr>
              <a:t>– </a:t>
            </a:r>
            <a:r>
              <a:rPr lang="en-ZA" sz="2000" dirty="0">
                <a:solidFill>
                  <a:prstClr val="black"/>
                </a:solidFill>
              </a:rPr>
              <a:t>The Mass and Volume laboratories were accredited in June </a:t>
            </a:r>
            <a:r>
              <a:rPr lang="en-ZA" sz="2000" dirty="0" smtClean="0">
                <a:solidFill>
                  <a:prstClr val="black"/>
                </a:solidFill>
              </a:rPr>
              <a:t>2013.  Preparation underway for temperature and Dimensional</a:t>
            </a:r>
            <a:endParaRPr lang="en-ZA" sz="2000" dirty="0">
              <a:solidFill>
                <a:prstClr val="black"/>
              </a:solidFill>
            </a:endParaRPr>
          </a:p>
          <a:p>
            <a:pPr marL="342900" lvl="0" indent="-342900">
              <a:spcBef>
                <a:spcPct val="20000"/>
              </a:spcBef>
              <a:buFont typeface="Arial" panose="020B0604020202020204" pitchFamily="34" charset="0"/>
              <a:buChar char="•"/>
              <a:defRPr/>
            </a:pPr>
            <a:r>
              <a:rPr lang="en-US" sz="2000" dirty="0" smtClean="0">
                <a:solidFill>
                  <a:prstClr val="black"/>
                </a:solidFill>
              </a:rPr>
              <a:t>Mauritius – Mass Lab re-assessed in 2014 and successfully retained accreditation, temperature and Length accredited since 2010</a:t>
            </a:r>
          </a:p>
          <a:p>
            <a:endParaRPr lang="en-ZA" dirty="0"/>
          </a:p>
        </p:txBody>
      </p:sp>
      <p:sp>
        <p:nvSpPr>
          <p:cNvPr id="11" name="Subtitle 2"/>
          <p:cNvSpPr>
            <a:spLocks noGrp="1"/>
          </p:cNvSpPr>
          <p:nvPr>
            <p:ph type="subTitle" idx="1"/>
          </p:nvPr>
        </p:nvSpPr>
        <p:spPr>
          <a:xfrm>
            <a:off x="132868" y="788557"/>
            <a:ext cx="8867212" cy="480202"/>
          </a:xfrm>
        </p:spPr>
        <p:txBody>
          <a:bodyPr>
            <a:normAutofit/>
          </a:bodyPr>
          <a:lstStyle/>
          <a:p>
            <a:pPr algn="l"/>
            <a:r>
              <a:rPr lang="en-ZA" sz="2400" b="1" dirty="0" smtClean="0">
                <a:solidFill>
                  <a:srgbClr val="005EAB"/>
                </a:solidFill>
                <a:latin typeface="Times New Roman" panose="02020603050405020304" pitchFamily="18" charset="0"/>
                <a:cs typeface="Times New Roman" panose="02020603050405020304" pitchFamily="18" charset="0"/>
              </a:rPr>
              <a:t>Institutional News (New laboratories, Accreditation, etc.)</a:t>
            </a:r>
            <a:endParaRPr lang="en-ZA" sz="2400" b="1" dirty="0">
              <a:solidFill>
                <a:srgbClr val="005EAB"/>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569715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824" y="0"/>
            <a:ext cx="9144824" cy="6858001"/>
            <a:chOff x="-824" y="0"/>
            <a:chExt cx="9144824" cy="6858001"/>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l="658"/>
            <a:stretch/>
          </p:blipFill>
          <p:spPr>
            <a:xfrm rot="10800000">
              <a:off x="-824" y="6025743"/>
              <a:ext cx="9144824" cy="832258"/>
            </a:xfrm>
            <a:prstGeom prst="rect">
              <a:avLst/>
            </a:prstGeom>
          </p:spPr>
        </p:pic>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0800000">
              <a:off x="-824" y="0"/>
              <a:ext cx="9144000" cy="83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8" name="TextBox 7"/>
          <p:cNvSpPr txBox="1"/>
          <p:nvPr/>
        </p:nvSpPr>
        <p:spPr>
          <a:xfrm>
            <a:off x="143096" y="1268759"/>
            <a:ext cx="8856984" cy="5398401"/>
          </a:xfrm>
          <a:prstGeom prst="rect">
            <a:avLst/>
          </a:prstGeom>
          <a:ln>
            <a:noFill/>
          </a:ln>
        </p:spPr>
        <p:style>
          <a:lnRef idx="2">
            <a:schemeClr val="accent2"/>
          </a:lnRef>
          <a:fillRef idx="1001">
            <a:schemeClr val="lt1"/>
          </a:fillRef>
          <a:effectRef idx="0">
            <a:schemeClr val="accent2"/>
          </a:effectRef>
          <a:fontRef idx="minor">
            <a:schemeClr val="dk1"/>
          </a:fontRef>
        </p:style>
        <p:txBody>
          <a:bodyPr wrap="square" rtlCol="0">
            <a:spAutoFit/>
          </a:bodyPr>
          <a:lstStyle/>
          <a:p>
            <a:pPr marL="342900" lvl="0" indent="-342900">
              <a:spcBef>
                <a:spcPct val="20000"/>
              </a:spcBef>
              <a:buFont typeface="Arial" panose="020B0604020202020204" pitchFamily="34" charset="0"/>
              <a:buChar char="•"/>
              <a:defRPr/>
            </a:pPr>
            <a:r>
              <a:rPr lang="en-US" sz="2000" dirty="0" smtClean="0">
                <a:solidFill>
                  <a:prstClr val="black"/>
                </a:solidFill>
              </a:rPr>
              <a:t>Zimbabwe </a:t>
            </a:r>
            <a:r>
              <a:rPr lang="en-US" sz="2000" dirty="0">
                <a:solidFill>
                  <a:prstClr val="black"/>
                </a:solidFill>
              </a:rPr>
              <a:t>– </a:t>
            </a:r>
            <a:r>
              <a:rPr lang="en-ZA" sz="2000" dirty="0">
                <a:solidFill>
                  <a:prstClr val="black"/>
                </a:solidFill>
              </a:rPr>
              <a:t>Surveillance assessments for Mass, Temperature, Volume and Dimensional Metrology Laboratories were conducted by SANAS/SADCAS in 2013 and all the Laboratories </a:t>
            </a:r>
            <a:r>
              <a:rPr lang="en-ZA" sz="2000" dirty="0" smtClean="0">
                <a:solidFill>
                  <a:prstClr val="black"/>
                </a:solidFill>
              </a:rPr>
              <a:t>and successfully retained accreditation</a:t>
            </a:r>
          </a:p>
          <a:p>
            <a:pPr lvl="0">
              <a:spcBef>
                <a:spcPct val="20000"/>
              </a:spcBef>
              <a:defRPr/>
            </a:pPr>
            <a:r>
              <a:rPr lang="en-ZA" sz="2400" dirty="0" smtClean="0">
                <a:solidFill>
                  <a:prstClr val="black"/>
                </a:solidFill>
              </a:rPr>
              <a:t>New Metrology Infrastructure</a:t>
            </a:r>
            <a:endParaRPr lang="en-ZA" sz="2400" dirty="0">
              <a:solidFill>
                <a:prstClr val="black"/>
              </a:solidFill>
            </a:endParaRPr>
          </a:p>
          <a:p>
            <a:pPr marL="342900" lvl="0" indent="-342900">
              <a:spcBef>
                <a:spcPct val="20000"/>
              </a:spcBef>
              <a:buFont typeface="Arial" panose="020B0604020202020204" pitchFamily="34" charset="0"/>
              <a:buChar char="•"/>
              <a:defRPr/>
            </a:pPr>
            <a:r>
              <a:rPr lang="en-ZA" sz="2000" dirty="0" smtClean="0">
                <a:solidFill>
                  <a:prstClr val="black"/>
                </a:solidFill>
              </a:rPr>
              <a:t>Malawi - </a:t>
            </a:r>
            <a:r>
              <a:rPr lang="en-ZA" sz="2000" dirty="0">
                <a:solidFill>
                  <a:prstClr val="black"/>
                </a:solidFill>
              </a:rPr>
              <a:t>W</a:t>
            </a:r>
            <a:r>
              <a:rPr lang="en-ZA" sz="2000" dirty="0" smtClean="0">
                <a:solidFill>
                  <a:prstClr val="black"/>
                </a:solidFill>
              </a:rPr>
              <a:t>ith </a:t>
            </a:r>
            <a:r>
              <a:rPr lang="en-ZA" sz="2000" dirty="0">
                <a:solidFill>
                  <a:prstClr val="black"/>
                </a:solidFill>
              </a:rPr>
              <a:t>financial assistance </a:t>
            </a:r>
            <a:r>
              <a:rPr lang="en-ZA" sz="2000" dirty="0" smtClean="0">
                <a:solidFill>
                  <a:prstClr val="black"/>
                </a:solidFill>
              </a:rPr>
              <a:t>from </a:t>
            </a:r>
            <a:r>
              <a:rPr lang="en-ZA" sz="2000" dirty="0">
                <a:solidFill>
                  <a:prstClr val="black"/>
                </a:solidFill>
              </a:rPr>
              <a:t>the EU/UNDP and technical assistance from 	UNIDO,  </a:t>
            </a:r>
            <a:r>
              <a:rPr lang="en-ZA" sz="2000" dirty="0" smtClean="0">
                <a:solidFill>
                  <a:prstClr val="black"/>
                </a:solidFill>
              </a:rPr>
              <a:t>Malawi is undertaking </a:t>
            </a:r>
            <a:r>
              <a:rPr lang="en-ZA" sz="2000" dirty="0">
                <a:solidFill>
                  <a:prstClr val="black"/>
                </a:solidFill>
              </a:rPr>
              <a:t>a four year project (</a:t>
            </a:r>
            <a:r>
              <a:rPr lang="en-ZA" sz="2000" dirty="0" smtClean="0">
                <a:solidFill>
                  <a:prstClr val="black"/>
                </a:solidFill>
              </a:rPr>
              <a:t>2012-2016</a:t>
            </a:r>
            <a:r>
              <a:rPr lang="en-ZA" sz="2000" dirty="0">
                <a:solidFill>
                  <a:prstClr val="black"/>
                </a:solidFill>
              </a:rPr>
              <a:t>) to improve the metrology </a:t>
            </a:r>
            <a:r>
              <a:rPr lang="en-ZA" sz="2000" dirty="0" smtClean="0">
                <a:solidFill>
                  <a:prstClr val="black"/>
                </a:solidFill>
              </a:rPr>
              <a:t>infrastructure </a:t>
            </a:r>
            <a:r>
              <a:rPr lang="en-ZA" sz="2000" dirty="0">
                <a:solidFill>
                  <a:prstClr val="black"/>
                </a:solidFill>
              </a:rPr>
              <a:t>in Malawi. Support includes </a:t>
            </a:r>
            <a:r>
              <a:rPr lang="en-ZA" sz="2000" dirty="0" smtClean="0">
                <a:solidFill>
                  <a:prstClr val="black"/>
                </a:solidFill>
              </a:rPr>
              <a:t>equipment</a:t>
            </a:r>
            <a:r>
              <a:rPr lang="en-ZA" sz="2000" dirty="0">
                <a:solidFill>
                  <a:prstClr val="black"/>
                </a:solidFill>
              </a:rPr>
              <a:t>, technical training and quality </a:t>
            </a:r>
            <a:r>
              <a:rPr lang="en-ZA" sz="2000" dirty="0" smtClean="0">
                <a:solidFill>
                  <a:prstClr val="black"/>
                </a:solidFill>
              </a:rPr>
              <a:t>management </a:t>
            </a:r>
            <a:r>
              <a:rPr lang="en-ZA" sz="2000" dirty="0">
                <a:solidFill>
                  <a:prstClr val="black"/>
                </a:solidFill>
              </a:rPr>
              <a:t>systems </a:t>
            </a:r>
            <a:r>
              <a:rPr lang="en-ZA" sz="2000" dirty="0" smtClean="0">
                <a:solidFill>
                  <a:prstClr val="black"/>
                </a:solidFill>
              </a:rPr>
              <a:t>implementation</a:t>
            </a:r>
          </a:p>
          <a:p>
            <a:pPr marL="342900" lvl="0" indent="-342900">
              <a:spcBef>
                <a:spcPct val="20000"/>
              </a:spcBef>
              <a:buFont typeface="Arial" panose="020B0604020202020204" pitchFamily="34" charset="0"/>
              <a:buChar char="•"/>
              <a:defRPr/>
            </a:pPr>
            <a:r>
              <a:rPr lang="en-ZA" sz="2000" dirty="0" smtClean="0">
                <a:solidFill>
                  <a:prstClr val="black"/>
                </a:solidFill>
              </a:rPr>
              <a:t> Mozambique – Mass and Temperature re-assessed in 2013 and continued accreditation recommended.  New premises were officially opened in September 2013</a:t>
            </a:r>
          </a:p>
          <a:p>
            <a:pPr marL="342900" lvl="0" indent="-342900">
              <a:spcBef>
                <a:spcPct val="20000"/>
              </a:spcBef>
              <a:buFont typeface="Arial" panose="020B0604020202020204" pitchFamily="34" charset="0"/>
              <a:buChar char="•"/>
              <a:defRPr/>
            </a:pPr>
            <a:r>
              <a:rPr lang="en-ZA" sz="2000" dirty="0" smtClean="0">
                <a:solidFill>
                  <a:prstClr val="black"/>
                </a:solidFill>
              </a:rPr>
              <a:t>South Africa – Almost all metrology labs are accredited and NMISA has also embarked on a recapitalization programme and is conducting a feasibility study for the development of the new national metrology institute</a:t>
            </a:r>
          </a:p>
          <a:p>
            <a:pPr marL="342900" lvl="0" indent="-342900">
              <a:spcBef>
                <a:spcPct val="20000"/>
              </a:spcBef>
              <a:buFont typeface="Arial" panose="020B0604020202020204" pitchFamily="34" charset="0"/>
              <a:buChar char="•"/>
              <a:defRPr/>
            </a:pPr>
            <a:r>
              <a:rPr lang="en-ZA" sz="2000" dirty="0">
                <a:solidFill>
                  <a:prstClr val="black"/>
                </a:solidFill>
              </a:rPr>
              <a:t>Swaziland - currently in the process of establishing laboratory infrastructure to conduct testing and calibration activities. </a:t>
            </a:r>
          </a:p>
        </p:txBody>
      </p:sp>
      <p:sp>
        <p:nvSpPr>
          <p:cNvPr id="11" name="Subtitle 2"/>
          <p:cNvSpPr>
            <a:spLocks noGrp="1"/>
          </p:cNvSpPr>
          <p:nvPr>
            <p:ph type="subTitle" idx="1"/>
          </p:nvPr>
        </p:nvSpPr>
        <p:spPr>
          <a:xfrm>
            <a:off x="132868" y="788557"/>
            <a:ext cx="8867212" cy="480202"/>
          </a:xfrm>
        </p:spPr>
        <p:txBody>
          <a:bodyPr>
            <a:normAutofit/>
          </a:bodyPr>
          <a:lstStyle/>
          <a:p>
            <a:pPr algn="l"/>
            <a:r>
              <a:rPr lang="en-ZA" sz="2400" b="1" dirty="0" smtClean="0">
                <a:solidFill>
                  <a:srgbClr val="005EAB"/>
                </a:solidFill>
                <a:latin typeface="Times New Roman" panose="02020603050405020304" pitchFamily="18" charset="0"/>
                <a:cs typeface="Times New Roman" panose="02020603050405020304" pitchFamily="18" charset="0"/>
              </a:rPr>
              <a:t>Institutional News (New laboratories, Accreditation, etc.)</a:t>
            </a:r>
            <a:endParaRPr lang="en-ZA" sz="2400" b="1" dirty="0">
              <a:solidFill>
                <a:srgbClr val="005EAB"/>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653293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2158C0083FD07428F8D4919F7826FA9" ma:contentTypeVersion="0" ma:contentTypeDescription="Create a new document." ma:contentTypeScope="" ma:versionID="653d977ee08c589b61d0dbbcf1501316">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EEF541B-611B-403F-81EE-17E3A4057659}"/>
</file>

<file path=customXml/itemProps2.xml><?xml version="1.0" encoding="utf-8"?>
<ds:datastoreItem xmlns:ds="http://schemas.openxmlformats.org/officeDocument/2006/customXml" ds:itemID="{A527C448-7CED-4C97-85C0-7607E25A60A7}"/>
</file>

<file path=customXml/itemProps3.xml><?xml version="1.0" encoding="utf-8"?>
<ds:datastoreItem xmlns:ds="http://schemas.openxmlformats.org/officeDocument/2006/customXml" ds:itemID="{DEDAA28F-15D7-4DEF-BB6C-D628DA4AD115}"/>
</file>

<file path=docProps/app.xml><?xml version="1.0" encoding="utf-8"?>
<Properties xmlns="http://schemas.openxmlformats.org/officeDocument/2006/extended-properties" xmlns:vt="http://schemas.openxmlformats.org/officeDocument/2006/docPropsVTypes">
  <TotalTime>372</TotalTime>
  <Words>935</Words>
  <Application>Microsoft Office PowerPoint</Application>
  <PresentationFormat>On-screen Show (4:3)</PresentationFormat>
  <Paragraphs>145</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Perpetua</vt:lpstr>
      <vt:lpstr>Times New Roman</vt:lpstr>
      <vt:lpstr>Wingdings 2</vt:lpstr>
      <vt:lpstr>Office Theme</vt:lpstr>
      <vt:lpstr>SADCMET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Christelle Lourens</dc:creator>
  <cp:lastModifiedBy>Admin</cp:lastModifiedBy>
  <cp:revision>36</cp:revision>
  <dcterms:created xsi:type="dcterms:W3CDTF">2014-05-28T12:44:14Z</dcterms:created>
  <dcterms:modified xsi:type="dcterms:W3CDTF">2015-07-29T07:10:15Z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0x01010042158C0083FD07428F8D4919F7826FA9</vt:lpwstr>
  </property>
</Properties>
</file>